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4"/>
  </p:sldMasterIdLst>
  <p:notesMasterIdLst>
    <p:notesMasterId r:id="rId7"/>
  </p:notesMasterIdLst>
  <p:sldIdLst>
    <p:sldId id="256" r:id="rId5"/>
    <p:sldId id="257" r:id="rId6"/>
  </p:sldIdLst>
  <p:sldSz cx="12192000" cy="6858000"/>
  <p:notesSz cx="6858000" cy="9144000"/>
  <p:embeddedFontLst>
    <p:embeddedFont>
      <p:font typeface="Montserrat" panose="00000500000000000000" pitchFamily="2" charset="0"/>
      <p:regular r:id="rId8"/>
      <p:bold r:id="rId9"/>
      <p:italic r:id="rId10"/>
      <p:boldItalic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r:id="rId17" roundtripDataSignature="AMtx7mgm8UwNJfuRMduj0qbz+UZj7qmmMw=="/>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B687D9D-27CB-F5B5-3BE5-E042010B416E}" name="Mathilde Stolk | Samergo" initials="MS" userId="S::m.stolk@samergo.nl::f4255fbb-5f8d-420e-906e-550e670b6cac" providerId="AD"/>
  <p188:author id="{95D2A2CE-7B84-4B10-10BA-624966587A21}" name="Mahdia Moradi | Samergo" initials="MM" userId="S::m.moradi@samergo.nl::c89d9ff9-f5c3-44ba-936d-b167c8d2b4e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3B79F2-8929-43D1-A87B-67D201B01D5E}" v="146" dt="2025-01-14T09:48:42.692"/>
  </p1510:revLst>
</p1510:revInfo>
</file>

<file path=ppt/tableStyles.xml><?xml version="1.0" encoding="utf-8"?>
<a:tblStyleLst xmlns:a="http://schemas.openxmlformats.org/drawingml/2006/main" def="{8BD174BA-D6D7-4ED6-B045-B42F1A314307}">
  <a:tblStyle styleId="{8BD174BA-D6D7-4ED6-B045-B42F1A314307}" styleName="Table_0">
    <a:wholeTbl>
      <a:tcTxStyle b="off" i="off">
        <a:font>
          <a:latin typeface="Calibri"/>
          <a:ea typeface="Calibri"/>
          <a:cs typeface="Calibri"/>
        </a:font>
        <a:schemeClr val="dk1"/>
      </a:tcTxStyle>
      <a:tcStyle>
        <a:tcBdr>
          <a:left>
            <a:ln w="9525" cap="flat" cmpd="sng">
              <a:solidFill>
                <a:schemeClr val="accent2"/>
              </a:solidFill>
              <a:prstDash val="solid"/>
              <a:round/>
              <a:headEnd type="none" w="sm" len="sm"/>
              <a:tailEnd type="none" w="sm" len="sm"/>
            </a:ln>
          </a:left>
          <a:right>
            <a:ln w="9525" cap="flat" cmpd="sng">
              <a:solidFill>
                <a:schemeClr val="accent2"/>
              </a:solidFill>
              <a:prstDash val="solid"/>
              <a:round/>
              <a:headEnd type="none" w="sm" len="sm"/>
              <a:tailEnd type="none" w="sm" len="sm"/>
            </a:ln>
          </a:right>
          <a:top>
            <a:ln w="9525" cap="flat" cmpd="sng">
              <a:solidFill>
                <a:schemeClr val="accent2"/>
              </a:solidFill>
              <a:prstDash val="solid"/>
              <a:round/>
              <a:headEnd type="none" w="sm" len="sm"/>
              <a:tailEnd type="none" w="sm" len="sm"/>
            </a:ln>
          </a:top>
          <a:bottom>
            <a:ln w="9525" cap="flat" cmpd="sng">
              <a:solidFill>
                <a:schemeClr val="accent2"/>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a:tcStyle>
        <a:tcBdr>
          <a:top>
            <a:ln w="9525" cap="flat" cmpd="sng">
              <a:solidFill>
                <a:schemeClr val="accent2"/>
              </a:solidFill>
              <a:prstDash val="solid"/>
              <a:round/>
              <a:headEnd type="none" w="sm" len="sm"/>
              <a:tailEnd type="none" w="sm" len="sm"/>
            </a:ln>
          </a:top>
          <a:bottom>
            <a:ln w="9525" cap="flat" cmpd="sng">
              <a:solidFill>
                <a:schemeClr val="accent2"/>
              </a:solidFill>
              <a:prstDash val="solid"/>
              <a:round/>
              <a:headEnd type="none" w="sm" len="sm"/>
              <a:tailEnd type="none" w="sm" len="sm"/>
            </a:ln>
          </a:bottom>
        </a:tcBdr>
      </a:tcStyle>
    </a:band1H>
    <a:band2H>
      <a:tcTxStyle/>
      <a:tcStyle>
        <a:tcBdr/>
      </a:tcStyle>
    </a:band2H>
    <a:band1V>
      <a:tcTxStyle/>
      <a:tcStyle>
        <a:tcBdr>
          <a:left>
            <a:ln w="9525" cap="flat" cmpd="sng">
              <a:solidFill>
                <a:schemeClr val="accent2"/>
              </a:solidFill>
              <a:prstDash val="solid"/>
              <a:round/>
              <a:headEnd type="none" w="sm" len="sm"/>
              <a:tailEnd type="none" w="sm" len="sm"/>
            </a:ln>
          </a:left>
          <a:right>
            <a:ln w="9525" cap="flat" cmpd="sng">
              <a:solidFill>
                <a:schemeClr val="accent2"/>
              </a:solidFill>
              <a:prstDash val="solid"/>
              <a:round/>
              <a:headEnd type="none" w="sm" len="sm"/>
              <a:tailEnd type="none" w="sm" len="sm"/>
            </a:ln>
          </a:right>
        </a:tcBdr>
      </a:tcStyle>
    </a:band1V>
    <a:band2V>
      <a:tcTxStyle/>
      <a:tcStyle>
        <a:tcBdr>
          <a:left>
            <a:ln w="9525" cap="flat" cmpd="sng">
              <a:solidFill>
                <a:schemeClr val="accent2"/>
              </a:solidFill>
              <a:prstDash val="solid"/>
              <a:round/>
              <a:headEnd type="none" w="sm" len="sm"/>
              <a:tailEnd type="none" w="sm" len="sm"/>
            </a:ln>
          </a:left>
          <a:right>
            <a:ln w="9525" cap="flat" cmpd="sng">
              <a:solidFill>
                <a:schemeClr val="accent2"/>
              </a:solidFill>
              <a:prstDash val="solid"/>
              <a:round/>
              <a:headEnd type="none" w="sm" len="sm"/>
              <a:tailEnd type="none" w="sm" len="sm"/>
            </a:ln>
          </a:right>
        </a:tcBdr>
      </a:tcStyle>
    </a:band2V>
    <a:lastCol>
      <a:tcTxStyle b="on" i="off"/>
      <a:tcStyle>
        <a:tcBdr/>
      </a:tcStyle>
    </a:lastCol>
    <a:firstCol>
      <a:tcTxStyle b="on" i="off"/>
      <a:tcStyle>
        <a:tcBdr/>
      </a:tcStyle>
    </a:firstCol>
    <a:lastRow>
      <a:tcTxStyle b="on" i="off"/>
      <a:tcStyle>
        <a:tcBdr>
          <a:top>
            <a:ln w="50800" cap="flat" cmpd="sng">
              <a:solidFill>
                <a:schemeClr val="accent2"/>
              </a:solidFill>
              <a:prstDash val="solid"/>
              <a:round/>
              <a:headEnd type="none" w="sm" len="sm"/>
              <a:tailEnd type="none" w="sm" len="sm"/>
            </a:ln>
          </a:top>
        </a:tcBdr>
      </a:tcStyle>
    </a:lastRow>
    <a:seCell>
      <a:tcTxStyle/>
      <a:tcStyle>
        <a:tcBdr/>
      </a:tcStyle>
    </a:seCell>
    <a:swCell>
      <a:tcTxStyle/>
      <a:tcStyle>
        <a:tcBdr/>
      </a:tcStyle>
    </a:swCell>
    <a:firstRow>
      <a:tcTxStyle b="on" i="off">
        <a:font>
          <a:latin typeface="Calibri"/>
          <a:ea typeface="Calibri"/>
          <a:cs typeface="Calibri"/>
        </a:font>
        <a:schemeClr val="lt1"/>
      </a:tcTxStyle>
      <a:tcStyle>
        <a:tcBdr/>
        <a:fill>
          <a:solidFill>
            <a:schemeClr val="accent2"/>
          </a:solidFill>
        </a:fill>
      </a:tcStyle>
    </a:firstRow>
    <a:neCell>
      <a:tcTxStyle/>
      <a:tcStyle>
        <a:tcBdr/>
      </a:tcStyle>
    </a:neCell>
    <a:nwCell>
      <a:tcTxStyle/>
      <a:tcStyle>
        <a:tcBdr/>
      </a:tcStyle>
    </a:nwCell>
  </a:tblStyle>
  <a:tblStyle styleId="{F05D3DC7-4863-4414-87B2-039ADC2C2931}"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FCECE7"/>
          </a:solidFill>
        </a:fill>
      </a:tcStyle>
    </a:wholeTbl>
    <a:band1H>
      <a:tcTxStyle/>
      <a:tcStyle>
        <a:tcBdr/>
        <a:fill>
          <a:solidFill>
            <a:srgbClr val="F8D6CC"/>
          </a:solidFill>
        </a:fill>
      </a:tcStyle>
    </a:band1H>
    <a:band2H>
      <a:tcTxStyle/>
      <a:tcStyle>
        <a:tcBdr/>
      </a:tcStyle>
    </a:band2H>
    <a:band1V>
      <a:tcTxStyle/>
      <a:tcStyle>
        <a:tcBdr/>
        <a:fill>
          <a:solidFill>
            <a:srgbClr val="F8D6CC"/>
          </a:solidFill>
        </a:fill>
      </a:tcStyle>
    </a:band1V>
    <a:band2V>
      <a:tcTxStyle/>
      <a:tcStyle>
        <a:tcBdr/>
      </a:tcStyle>
    </a:band2V>
    <a:lastCol>
      <a:tcTxStyle b="on" i="off">
        <a:font>
          <a:latin typeface="Calibri"/>
          <a:ea typeface="Calibri"/>
          <a:cs typeface="Calibri"/>
        </a:font>
        <a:schemeClr val="lt1"/>
      </a:tcTxStyle>
      <a:tcStyle>
        <a:tcBdr/>
        <a:fill>
          <a:solidFill>
            <a:schemeClr val="accent2"/>
          </a:solidFill>
        </a:fill>
      </a:tcStyle>
    </a:lastCol>
    <a:firstCol>
      <a:tcTxStyle b="on" i="off">
        <a:font>
          <a:latin typeface="Calibri"/>
          <a:ea typeface="Calibri"/>
          <a:cs typeface="Calibri"/>
        </a:font>
        <a:schemeClr val="lt1"/>
      </a:tcTxStyle>
      <a:tcStyle>
        <a:tcBdr/>
        <a:fill>
          <a:solidFill>
            <a:schemeClr val="accent2"/>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2"/>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2"/>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7" d="100"/>
          <a:sy n="97" d="100"/>
        </p:scale>
        <p:origin x="10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notesMaster" Target="notesMasters/notesMaster1.xml"/><Relationship Id="rId17" Type="http://customschemas.google.com/relationships/presentationmetadata" Target="metadata"/><Relationship Id="rId2" Type="http://schemas.openxmlformats.org/officeDocument/2006/relationships/customXml" Target="../customXml/item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4.fntdata"/><Relationship Id="rId5" Type="http://schemas.openxmlformats.org/officeDocument/2006/relationships/slide" Target="slides/slide1.xml"/><Relationship Id="rId23" Type="http://schemas.microsoft.com/office/2018/10/relationships/authors" Target="authors.xml"/><Relationship Id="rId10" Type="http://schemas.openxmlformats.org/officeDocument/2006/relationships/font" Target="fonts/font3.fntdata"/><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font" Target="fonts/font2.fntdata"/><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nl-NL" sz="1200" b="0" i="0" u="none" strike="noStrike" cap="none">
                <a:solidFill>
                  <a:schemeClr val="dk1"/>
                </a:solidFill>
                <a:latin typeface="Calibri"/>
                <a:ea typeface="Calibri"/>
                <a:cs typeface="Calibri"/>
                <a:sym typeface="Calibri"/>
              </a:rPr>
              <a:t>‹nr.›</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dia" type="title">
  <p:cSld name="TITLE">
    <p:spTree>
      <p:nvGrpSpPr>
        <p:cNvPr id="1" name="Shape 15"/>
        <p:cNvGrpSpPr/>
        <p:nvPr/>
      </p:nvGrpSpPr>
      <p:grpSpPr>
        <a:xfrm>
          <a:off x="0" y="0"/>
          <a:ext cx="0" cy="0"/>
          <a:chOff x="0" y="0"/>
          <a:chExt cx="0" cy="0"/>
        </a:xfrm>
      </p:grpSpPr>
      <p:sp>
        <p:nvSpPr>
          <p:cNvPr id="16" name="Google Shape;16;p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e titel en tekst" type="vertTitleAndTx">
  <p:cSld name="VERTICAL_TITLE_AND_VERTICAL_TEXT">
    <p:spTree>
      <p:nvGrpSpPr>
        <p:cNvPr id="1" name="Shape 78"/>
        <p:cNvGrpSpPr/>
        <p:nvPr/>
      </p:nvGrpSpPr>
      <p:grpSpPr>
        <a:xfrm>
          <a:off x="0" y="0"/>
          <a:ext cx="0" cy="0"/>
          <a:chOff x="0" y="0"/>
          <a:chExt cx="0" cy="0"/>
        </a:xfrm>
      </p:grpSpPr>
      <p:sp>
        <p:nvSpPr>
          <p:cNvPr id="79" name="Google Shape;79;p1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ekop" type="secHead">
  <p:cSld name="SECTION_HEADER">
    <p:spTree>
      <p:nvGrpSpPr>
        <p:cNvPr id="1" name="Shape 27"/>
        <p:cNvGrpSpPr/>
        <p:nvPr/>
      </p:nvGrpSpPr>
      <p:grpSpPr>
        <a:xfrm>
          <a:off x="0" y="0"/>
          <a:ext cx="0" cy="0"/>
          <a:chOff x="0" y="0"/>
          <a:chExt cx="0" cy="0"/>
        </a:xfrm>
      </p:grpSpPr>
      <p:sp>
        <p:nvSpPr>
          <p:cNvPr id="28" name="Google Shape;28;p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Inhoud van twee" type="twoObj">
  <p:cSld name="TWO_OBJECTS">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8"/>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8"/>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Vergelijking" type="twoTxTwoObj">
  <p:cSld name="TWO_OBJECTS_WITH_TEXT">
    <p:spTree>
      <p:nvGrpSpPr>
        <p:cNvPr id="1" name="Shape 40"/>
        <p:cNvGrpSpPr/>
        <p:nvPr/>
      </p:nvGrpSpPr>
      <p:grpSpPr>
        <a:xfrm>
          <a:off x="0" y="0"/>
          <a:ext cx="0" cy="0"/>
          <a:chOff x="0" y="0"/>
          <a:chExt cx="0" cy="0"/>
        </a:xfrm>
      </p:grpSpPr>
      <p:sp>
        <p:nvSpPr>
          <p:cNvPr id="41" name="Google Shape;41;p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Alleen titel" type="titleOnly">
  <p:cSld name="TITLE_ONLY">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Leeg" type="blank">
  <p:cSld name="BLANK">
    <p:spTree>
      <p:nvGrpSpPr>
        <p:cNvPr id="1" name="Shape 54"/>
        <p:cNvGrpSpPr/>
        <p:nvPr/>
      </p:nvGrpSpPr>
      <p:grpSpPr>
        <a:xfrm>
          <a:off x="0" y="0"/>
          <a:ext cx="0" cy="0"/>
          <a:chOff x="0" y="0"/>
          <a:chExt cx="0" cy="0"/>
        </a:xfrm>
      </p:grpSpPr>
      <p:sp>
        <p:nvSpPr>
          <p:cNvPr id="55" name="Google Shape;5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Inhoud met bijschrift" type="objTx">
  <p:cSld name="OBJECT_WITH_CAPTION_TEXT">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Afbeelding met bijschrift" type="picTx">
  <p:cSld name="PICTURE_WITH_CAPTION_TEXT">
    <p:spTree>
      <p:nvGrpSpPr>
        <p:cNvPr id="1" name="Shape 65"/>
        <p:cNvGrpSpPr/>
        <p:nvPr/>
      </p:nvGrpSpPr>
      <p:grpSpPr>
        <a:xfrm>
          <a:off x="0" y="0"/>
          <a:ext cx="0" cy="0"/>
          <a:chOff x="0" y="0"/>
          <a:chExt cx="0" cy="0"/>
        </a:xfrm>
      </p:grpSpPr>
      <p:sp>
        <p:nvSpPr>
          <p:cNvPr id="66" name="Google Shape;66;p1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3"/>
          <p:cNvSpPr>
            <a:spLocks noGrp="1"/>
          </p:cNvSpPr>
          <p:nvPr>
            <p:ph type="pic" idx="2"/>
          </p:nvPr>
        </p:nvSpPr>
        <p:spPr>
          <a:xfrm>
            <a:off x="5183188" y="987425"/>
            <a:ext cx="6172200" cy="4873625"/>
          </a:xfrm>
          <a:prstGeom prst="rect">
            <a:avLst/>
          </a:prstGeom>
          <a:noFill/>
          <a:ln>
            <a:noFill/>
          </a:ln>
        </p:spPr>
      </p:sp>
      <p:sp>
        <p:nvSpPr>
          <p:cNvPr id="68" name="Google Shape;68;p1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el en verticale tekst" type="vertTx">
  <p:cSld name="VERTICAL_TEXT">
    <p:spTree>
      <p:nvGrpSpPr>
        <p:cNvPr id="1" name="Shape 72"/>
        <p:cNvGrpSpPr/>
        <p:nvPr/>
      </p:nvGrpSpPr>
      <p:grpSpPr>
        <a:xfrm>
          <a:off x="0" y="0"/>
          <a:ext cx="0" cy="0"/>
          <a:chOff x="0" y="0"/>
          <a:chExt cx="0" cy="0"/>
        </a:xfrm>
      </p:grpSpPr>
      <p:sp>
        <p:nvSpPr>
          <p:cNvPr id="73" name="Google Shape;73;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l-NL"/>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nl-NL"/>
              <a:t>‹nr.›</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graphicFrame>
        <p:nvGraphicFramePr>
          <p:cNvPr id="89" name="Google Shape;89;p1"/>
          <p:cNvGraphicFramePr/>
          <p:nvPr>
            <p:extLst>
              <p:ext uri="{D42A27DB-BD31-4B8C-83A1-F6EECF244321}">
                <p14:modId xmlns:p14="http://schemas.microsoft.com/office/powerpoint/2010/main" val="2761736048"/>
              </p:ext>
            </p:extLst>
          </p:nvPr>
        </p:nvGraphicFramePr>
        <p:xfrm>
          <a:off x="522812" y="1601835"/>
          <a:ext cx="10821463" cy="4882159"/>
        </p:xfrm>
        <a:graphic>
          <a:graphicData uri="http://schemas.openxmlformats.org/drawingml/2006/table">
            <a:tbl>
              <a:tblPr firstRow="1" bandRow="1">
                <a:tableStyleId>{8BD174BA-D6D7-4ED6-B045-B42F1A314307}</a:tableStyleId>
              </a:tblPr>
              <a:tblGrid>
                <a:gridCol w="992886">
                  <a:extLst>
                    <a:ext uri="{9D8B030D-6E8A-4147-A177-3AD203B41FA5}">
                      <a16:colId xmlns:a16="http://schemas.microsoft.com/office/drawing/2014/main" val="20000"/>
                    </a:ext>
                  </a:extLst>
                </a:gridCol>
                <a:gridCol w="1402842">
                  <a:extLst>
                    <a:ext uri="{9D8B030D-6E8A-4147-A177-3AD203B41FA5}">
                      <a16:colId xmlns:a16="http://schemas.microsoft.com/office/drawing/2014/main" val="20001"/>
                    </a:ext>
                  </a:extLst>
                </a:gridCol>
                <a:gridCol w="8425735">
                  <a:extLst>
                    <a:ext uri="{9D8B030D-6E8A-4147-A177-3AD203B41FA5}">
                      <a16:colId xmlns:a16="http://schemas.microsoft.com/office/drawing/2014/main" val="3033346761"/>
                    </a:ext>
                  </a:extLst>
                </a:gridCol>
              </a:tblGrid>
              <a:tr h="549103">
                <a:tc>
                  <a:txBody>
                    <a:bodyPr/>
                    <a:lstStyle/>
                    <a:p>
                      <a:pPr marL="0" marR="0" lvl="0" indent="0" algn="l" rtl="0">
                        <a:lnSpc>
                          <a:spcPct val="100000"/>
                        </a:lnSpc>
                        <a:spcBef>
                          <a:spcPts val="0"/>
                        </a:spcBef>
                        <a:spcAft>
                          <a:spcPts val="0"/>
                        </a:spcAft>
                        <a:buClr>
                          <a:srgbClr val="000000"/>
                        </a:buClr>
                        <a:buFont typeface="Arial"/>
                        <a:buNone/>
                      </a:pPr>
                      <a:r>
                        <a:rPr lang="nl-NL" sz="1200" b="0" i="0" u="none" strike="noStrike" cap="none" dirty="0">
                          <a:solidFill>
                            <a:srgbClr val="5F3B3B"/>
                          </a:solidFill>
                          <a:latin typeface="Montserrat"/>
                          <a:ea typeface="Calibri"/>
                          <a:cs typeface="Calibri"/>
                          <a:sym typeface="Montserrat"/>
                        </a:rPr>
                        <a:t>TIJD</a:t>
                      </a:r>
                      <a:endParaRPr sz="1200" b="0" i="0" u="none" strike="noStrike" cap="none" dirty="0">
                        <a:solidFill>
                          <a:srgbClr val="5F3B3B"/>
                        </a:solidFill>
                        <a:latin typeface="Montserrat"/>
                        <a:ea typeface="Calibri"/>
                        <a:cs typeface="Calibri"/>
                        <a:sym typeface="Arial"/>
                      </a:endParaRPr>
                    </a:p>
                  </a:txBody>
                  <a:tcPr marL="91450" marR="91450" marT="45725" marB="45725"/>
                </a:tc>
                <a:tc>
                  <a:txBody>
                    <a:bodyPr/>
                    <a:lstStyle/>
                    <a:p>
                      <a:pPr marL="0" marR="0" lvl="0" indent="0" algn="l" rtl="0">
                        <a:lnSpc>
                          <a:spcPct val="100000"/>
                        </a:lnSpc>
                        <a:spcBef>
                          <a:spcPts val="0"/>
                        </a:spcBef>
                        <a:spcAft>
                          <a:spcPts val="0"/>
                        </a:spcAft>
                        <a:buClr>
                          <a:srgbClr val="000000"/>
                        </a:buClr>
                        <a:buFont typeface="Arial"/>
                        <a:buNone/>
                      </a:pPr>
                      <a:r>
                        <a:rPr lang="nl-NL" sz="1200" b="0" i="0" u="none" strike="noStrike" cap="none">
                          <a:solidFill>
                            <a:srgbClr val="5F3B3B"/>
                          </a:solidFill>
                          <a:latin typeface="Montserrat"/>
                          <a:ea typeface="Calibri"/>
                          <a:cs typeface="Calibri"/>
                          <a:sym typeface="Montserrat"/>
                        </a:rPr>
                        <a:t>ONDERDEEL</a:t>
                      </a:r>
                      <a:endParaRPr sz="1200" b="0" i="0" u="none" strike="noStrike" cap="none">
                        <a:solidFill>
                          <a:srgbClr val="5F3B3B"/>
                        </a:solidFill>
                        <a:latin typeface="Montserrat"/>
                        <a:ea typeface="Calibri"/>
                        <a:cs typeface="Calibri"/>
                        <a:sym typeface="Arial"/>
                      </a:endParaRPr>
                    </a:p>
                  </a:txBody>
                  <a:tcPr marL="91450" marR="91450" marT="45725" marB="45725"/>
                </a:tc>
                <a:tc>
                  <a:txBody>
                    <a:bodyPr/>
                    <a:lstStyle/>
                    <a:p>
                      <a:pPr marL="0" marR="0" lvl="0" indent="0" algn="l" rtl="0">
                        <a:lnSpc>
                          <a:spcPct val="100000"/>
                        </a:lnSpc>
                        <a:spcBef>
                          <a:spcPts val="0"/>
                        </a:spcBef>
                        <a:spcAft>
                          <a:spcPts val="0"/>
                        </a:spcAft>
                        <a:buClr>
                          <a:srgbClr val="000000"/>
                        </a:buClr>
                        <a:buFont typeface="Arial"/>
                        <a:buNone/>
                      </a:pPr>
                      <a:r>
                        <a:rPr lang="nl-NL" sz="1200" b="0" i="0" u="none" strike="noStrike" cap="none" dirty="0">
                          <a:solidFill>
                            <a:srgbClr val="5F3B3B"/>
                          </a:solidFill>
                          <a:latin typeface="Montserrat"/>
                          <a:ea typeface="Calibri"/>
                          <a:cs typeface="Calibri"/>
                          <a:sym typeface="Montserrat"/>
                        </a:rPr>
                        <a:t>TOELICHTING</a:t>
                      </a:r>
                      <a:endParaRPr sz="1200" b="0" i="0" u="none" strike="noStrike" cap="none" dirty="0">
                        <a:solidFill>
                          <a:srgbClr val="5F3B3B"/>
                        </a:solidFill>
                        <a:latin typeface="Montserrat"/>
                        <a:ea typeface="Calibri"/>
                        <a:cs typeface="Calibri"/>
                        <a:sym typeface="Arial"/>
                      </a:endParaRPr>
                    </a:p>
                  </a:txBody>
                  <a:tcPr marL="91450" marR="91450" marT="45725" marB="45725"/>
                </a:tc>
                <a:extLst>
                  <a:ext uri="{0D108BD9-81ED-4DB2-BD59-A6C34878D82A}">
                    <a16:rowId xmlns:a16="http://schemas.microsoft.com/office/drawing/2014/main" val="10000"/>
                  </a:ext>
                </a:extLst>
              </a:tr>
              <a:tr h="350242">
                <a:tc>
                  <a:txBody>
                    <a:bodyPr/>
                    <a:lstStyle/>
                    <a:p>
                      <a:pPr marL="0" marR="0" lvl="0" indent="0" algn="l" rtl="0">
                        <a:lnSpc>
                          <a:spcPct val="100000"/>
                        </a:lnSpc>
                        <a:spcBef>
                          <a:spcPts val="0"/>
                        </a:spcBef>
                        <a:spcAft>
                          <a:spcPts val="0"/>
                        </a:spcAft>
                        <a:buClr>
                          <a:srgbClr val="000000"/>
                        </a:buClr>
                        <a:buFont typeface="Arial"/>
                        <a:buNone/>
                      </a:pPr>
                      <a:r>
                        <a:rPr lang="nl-NL" sz="1200" b="0" i="0" u="none" strike="noStrike" cap="none" dirty="0">
                          <a:solidFill>
                            <a:srgbClr val="5F3B3B"/>
                          </a:solidFill>
                          <a:latin typeface="Montserrat"/>
                          <a:sym typeface="Montserrat"/>
                        </a:rPr>
                        <a:t>13:30-14.00</a:t>
                      </a:r>
                      <a:endParaRPr sz="1200" b="0" i="0" u="none" strike="noStrike" cap="none" dirty="0">
                        <a:solidFill>
                          <a:srgbClr val="5F3B3B"/>
                        </a:solidFill>
                        <a:latin typeface="Montserrat"/>
                        <a:sym typeface="Arial"/>
                      </a:endParaRPr>
                    </a:p>
                  </a:txBody>
                  <a:tcPr marL="68575" marR="68575" marT="0" marB="0" anchor="ctr"/>
                </a:tc>
                <a:tc>
                  <a:txBody>
                    <a:bodyPr/>
                    <a:lstStyle/>
                    <a:p>
                      <a:pPr marL="0" marR="0" lvl="0" indent="0" algn="l" rtl="0">
                        <a:lnSpc>
                          <a:spcPct val="100000"/>
                        </a:lnSpc>
                        <a:spcBef>
                          <a:spcPts val="0"/>
                        </a:spcBef>
                        <a:spcAft>
                          <a:spcPts val="0"/>
                        </a:spcAft>
                        <a:buClr>
                          <a:srgbClr val="000000"/>
                        </a:buClr>
                        <a:buFont typeface="Arial"/>
                        <a:buNone/>
                      </a:pPr>
                      <a:r>
                        <a:rPr lang="nl-NL" sz="1200" b="0" i="0" u="none" strike="noStrike" cap="none" dirty="0">
                          <a:solidFill>
                            <a:srgbClr val="5F3B3B"/>
                          </a:solidFill>
                          <a:latin typeface="Montserrat"/>
                          <a:sym typeface="Montserrat"/>
                        </a:rPr>
                        <a:t>Inloop</a:t>
                      </a:r>
                      <a:endParaRPr sz="1200" b="0" i="0" u="none" strike="noStrike" cap="none" dirty="0">
                        <a:solidFill>
                          <a:srgbClr val="5F3B3B"/>
                        </a:solidFill>
                        <a:latin typeface="Montserrat"/>
                        <a:sym typeface="Arial"/>
                      </a:endParaRPr>
                    </a:p>
                  </a:txBody>
                  <a:tcPr marL="91450" marR="91450" marT="45725" marB="45725" anchor="ctr"/>
                </a:tc>
                <a:tc>
                  <a:txBody>
                    <a:bodyPr/>
                    <a:lstStyle/>
                    <a:p>
                      <a:pPr marL="0" marR="0" lvl="0" indent="0" algn="l" rtl="0">
                        <a:lnSpc>
                          <a:spcPct val="100000"/>
                        </a:lnSpc>
                        <a:spcBef>
                          <a:spcPts val="0"/>
                        </a:spcBef>
                        <a:spcAft>
                          <a:spcPts val="0"/>
                        </a:spcAft>
                        <a:buClr>
                          <a:srgbClr val="000000"/>
                        </a:buClr>
                        <a:buFont typeface="Arial"/>
                        <a:buNone/>
                      </a:pPr>
                      <a:endParaRPr sz="1200" b="0" i="0" u="none" strike="noStrike" cap="none" dirty="0">
                        <a:solidFill>
                          <a:srgbClr val="5F3B3B"/>
                        </a:solidFill>
                        <a:latin typeface="Montserrat"/>
                        <a:sym typeface="Arial"/>
                      </a:endParaRPr>
                    </a:p>
                  </a:txBody>
                  <a:tcPr marL="91450" marR="91450" marT="45725" marB="45725" anchor="ctr"/>
                </a:tc>
                <a:extLst>
                  <a:ext uri="{0D108BD9-81ED-4DB2-BD59-A6C34878D82A}">
                    <a16:rowId xmlns:a16="http://schemas.microsoft.com/office/drawing/2014/main" val="10001"/>
                  </a:ext>
                </a:extLst>
              </a:tr>
              <a:tr h="439272">
                <a:tc>
                  <a:txBody>
                    <a:bodyPr/>
                    <a:lstStyle/>
                    <a:p>
                      <a:pPr marL="0" marR="0" lvl="0" indent="0" algn="l" rtl="0">
                        <a:lnSpc>
                          <a:spcPct val="100000"/>
                        </a:lnSpc>
                        <a:spcBef>
                          <a:spcPts val="0"/>
                        </a:spcBef>
                        <a:spcAft>
                          <a:spcPts val="0"/>
                        </a:spcAft>
                        <a:buClr>
                          <a:srgbClr val="000000"/>
                        </a:buClr>
                        <a:buFont typeface="Arial"/>
                        <a:buNone/>
                      </a:pPr>
                      <a:r>
                        <a:rPr lang="nl-NL" sz="1200" b="0" i="0" u="none" strike="noStrike" cap="none" dirty="0">
                          <a:solidFill>
                            <a:srgbClr val="5F3B3B"/>
                          </a:solidFill>
                          <a:latin typeface="Montserrat"/>
                          <a:sym typeface="Montserrat"/>
                        </a:rPr>
                        <a:t>14.00-14.15 </a:t>
                      </a:r>
                      <a:endParaRPr sz="1200" b="0" i="0" u="none" strike="noStrike" cap="none" dirty="0">
                        <a:solidFill>
                          <a:srgbClr val="5F3B3B"/>
                        </a:solidFill>
                        <a:latin typeface="Montserrat"/>
                        <a:sym typeface="Arial"/>
                      </a:endParaRPr>
                    </a:p>
                  </a:txBody>
                  <a:tcPr marL="68575" marR="68575" marT="0" marB="0" anchor="ctr"/>
                </a:tc>
                <a:tc>
                  <a:txBody>
                    <a:bodyPr/>
                    <a:lstStyle/>
                    <a:p>
                      <a:pPr marL="0" marR="0" lvl="0" indent="0" algn="l" rtl="0">
                        <a:lnSpc>
                          <a:spcPct val="100000"/>
                        </a:lnSpc>
                        <a:spcBef>
                          <a:spcPts val="0"/>
                        </a:spcBef>
                        <a:spcAft>
                          <a:spcPts val="0"/>
                        </a:spcAft>
                        <a:buClr>
                          <a:srgbClr val="000000"/>
                        </a:buClr>
                        <a:buFont typeface="Arial"/>
                        <a:buNone/>
                      </a:pPr>
                      <a:r>
                        <a:rPr lang="nl-NL" sz="1200" b="0" i="0" u="none" strike="noStrike" cap="none" dirty="0">
                          <a:solidFill>
                            <a:srgbClr val="5F3B3B"/>
                          </a:solidFill>
                          <a:latin typeface="Montserrat"/>
                          <a:sym typeface="Montserrat"/>
                        </a:rPr>
                        <a:t>Welkom</a:t>
                      </a:r>
                      <a:endParaRPr sz="1200" b="0" i="0" u="none" strike="noStrike" cap="none" dirty="0">
                        <a:solidFill>
                          <a:srgbClr val="5F3B3B"/>
                        </a:solidFill>
                        <a:latin typeface="Montserrat"/>
                        <a:sym typeface="Arial"/>
                      </a:endParaRPr>
                    </a:p>
                  </a:txBody>
                  <a:tcPr marL="91450" marR="91450" marT="45725" marB="45725" anchor="ctr"/>
                </a:tc>
                <a:tc>
                  <a:txBody>
                    <a:bodyPr/>
                    <a:lstStyle/>
                    <a:p>
                      <a:r>
                        <a:rPr lang="nl-NL" sz="1200" dirty="0">
                          <a:solidFill>
                            <a:srgbClr val="5F3B3B"/>
                          </a:solidFill>
                          <a:latin typeface="Montserrat"/>
                        </a:rPr>
                        <a:t>Tineke Smilde, internist-oncoloog en adviseur bij het Zorginstituut, zal deze middag als dagvoorzitter optreden. Samen met haar gaan we op reis door het </a:t>
                      </a:r>
                      <a:r>
                        <a:rPr lang="nl-NL" sz="1200" b="1" dirty="0">
                          <a:solidFill>
                            <a:srgbClr val="5F3B3B"/>
                          </a:solidFill>
                          <a:latin typeface="Montserrat"/>
                        </a:rPr>
                        <a:t>zorg en ondersteuningsproces binnen de oncologie, met speciale aandacht voor proactieve zorgplanning</a:t>
                      </a:r>
                      <a:r>
                        <a:rPr lang="nl-NL" sz="1200" dirty="0">
                          <a:solidFill>
                            <a:srgbClr val="5F3B3B"/>
                          </a:solidFill>
                          <a:latin typeface="Montserrat"/>
                        </a:rPr>
                        <a:t>.</a:t>
                      </a:r>
                    </a:p>
                  </a:txBody>
                  <a:tcPr marL="91450" marR="91450" marT="45725" marB="45725" anchor="ctr"/>
                </a:tc>
                <a:extLst>
                  <a:ext uri="{0D108BD9-81ED-4DB2-BD59-A6C34878D82A}">
                    <a16:rowId xmlns:a16="http://schemas.microsoft.com/office/drawing/2014/main" val="10002"/>
                  </a:ext>
                </a:extLst>
              </a:tr>
              <a:tr h="768739">
                <a:tc>
                  <a:txBody>
                    <a:bodyPr/>
                    <a:lstStyle/>
                    <a:p>
                      <a:pPr marL="0" marR="0" lvl="0" indent="0" algn="l" rtl="0">
                        <a:lnSpc>
                          <a:spcPct val="100000"/>
                        </a:lnSpc>
                        <a:spcBef>
                          <a:spcPts val="0"/>
                        </a:spcBef>
                        <a:spcAft>
                          <a:spcPts val="0"/>
                        </a:spcAft>
                        <a:buClr>
                          <a:srgbClr val="000000"/>
                        </a:buClr>
                        <a:buFont typeface="Arial"/>
                        <a:buNone/>
                      </a:pPr>
                      <a:r>
                        <a:rPr lang="nl-NL" sz="1200" b="0" i="0" u="none" strike="noStrike" cap="none" dirty="0">
                          <a:solidFill>
                            <a:srgbClr val="5F3B3B"/>
                          </a:solidFill>
                          <a:latin typeface="Montserrat"/>
                          <a:sym typeface="Arial"/>
                        </a:rPr>
                        <a:t>14:15-15:00</a:t>
                      </a:r>
                      <a:endParaRPr sz="1200" b="0" i="0" u="none" strike="noStrike" cap="none" dirty="0">
                        <a:solidFill>
                          <a:srgbClr val="5F3B3B"/>
                        </a:solidFill>
                        <a:latin typeface="Montserrat"/>
                        <a:sym typeface="Arial"/>
                      </a:endParaRPr>
                    </a:p>
                  </a:txBody>
                  <a:tcPr marL="68575" marR="68575" marT="0" marB="0" anchor="ctr"/>
                </a:tc>
                <a:tc>
                  <a:txBody>
                    <a:bodyPr/>
                    <a:lstStyle/>
                    <a:p>
                      <a:pPr marL="0" marR="0" lvl="0" indent="0" algn="l" rtl="0">
                        <a:lnSpc>
                          <a:spcPct val="100000"/>
                        </a:lnSpc>
                        <a:spcBef>
                          <a:spcPts val="0"/>
                        </a:spcBef>
                        <a:spcAft>
                          <a:spcPts val="0"/>
                        </a:spcAft>
                        <a:buClr>
                          <a:srgbClr val="000000"/>
                        </a:buClr>
                        <a:buFont typeface="Arial"/>
                        <a:buNone/>
                      </a:pPr>
                      <a:r>
                        <a:rPr lang="nl-NL" sz="1200" b="0" i="0" u="none" strike="noStrike" cap="none" dirty="0">
                          <a:solidFill>
                            <a:srgbClr val="5F3B3B"/>
                          </a:solidFill>
                          <a:latin typeface="Montserrat"/>
                          <a:sym typeface="Arial"/>
                        </a:rPr>
                        <a:t>Dans</a:t>
                      </a:r>
                      <a:endParaRPr sz="1200" b="0" i="0" u="none" strike="noStrike" cap="none" dirty="0">
                        <a:solidFill>
                          <a:srgbClr val="5F3B3B"/>
                        </a:solidFill>
                        <a:latin typeface="Montserrat"/>
                        <a:sym typeface="Arial"/>
                      </a:endParaRPr>
                    </a:p>
                  </a:txBody>
                  <a:tcPr marL="91450" marR="91450" marT="45725" marB="45725" anchor="ctr"/>
                </a:tc>
                <a:tc>
                  <a:txBody>
                    <a:bodyPr/>
                    <a:lstStyle/>
                    <a:p>
                      <a:pPr marL="0" marR="0" lvl="0" indent="0" algn="l" rtl="0">
                        <a:lnSpc>
                          <a:spcPct val="100000"/>
                        </a:lnSpc>
                        <a:spcBef>
                          <a:spcPts val="0"/>
                        </a:spcBef>
                        <a:spcAft>
                          <a:spcPts val="0"/>
                        </a:spcAft>
                        <a:buClr>
                          <a:srgbClr val="000000"/>
                        </a:buClr>
                        <a:buFont typeface="Arial"/>
                        <a:buNone/>
                      </a:pPr>
                      <a:r>
                        <a:rPr lang="nl-NL" sz="1200" b="0" i="0" u="none" strike="noStrike" cap="none" dirty="0">
                          <a:solidFill>
                            <a:srgbClr val="5F3B3B"/>
                          </a:solidFill>
                          <a:latin typeface="Montserrat"/>
                          <a:ea typeface="Calibri"/>
                          <a:cs typeface="Calibri"/>
                          <a:sym typeface="Arial"/>
                        </a:rPr>
                        <a:t>Laat je verrassen door een bijzondere </a:t>
                      </a:r>
                      <a:r>
                        <a:rPr lang="nl-NL" sz="1200" b="1" i="0" u="none" strike="noStrike" cap="none" dirty="0">
                          <a:solidFill>
                            <a:srgbClr val="5F3B3B"/>
                          </a:solidFill>
                          <a:latin typeface="Montserrat"/>
                          <a:ea typeface="Calibri"/>
                          <a:cs typeface="Calibri"/>
                          <a:sym typeface="Arial"/>
                        </a:rPr>
                        <a:t>dansvoorstelling</a:t>
                      </a:r>
                      <a:r>
                        <a:rPr lang="nl-NL" sz="1200" b="0" i="0" u="none" strike="noStrike" cap="none" dirty="0">
                          <a:solidFill>
                            <a:srgbClr val="5F3B3B"/>
                          </a:solidFill>
                          <a:latin typeface="Montserrat"/>
                          <a:ea typeface="Calibri"/>
                          <a:cs typeface="Calibri"/>
                          <a:sym typeface="Arial"/>
                        </a:rPr>
                        <a:t> van AYA-patiënten en ontdek de kracht van beweging. We duiken in een onderzoek naar dans als fysieke en mentale ondersteuning bij kanker en geven je </a:t>
                      </a:r>
                      <a:r>
                        <a:rPr lang="nl-NL" sz="1200" b="1" i="0" u="none" strike="noStrike" cap="none" dirty="0">
                          <a:solidFill>
                            <a:srgbClr val="5F3B3B"/>
                          </a:solidFill>
                          <a:latin typeface="Montserrat"/>
                          <a:ea typeface="Calibri"/>
                          <a:cs typeface="Calibri"/>
                          <a:sym typeface="Arial"/>
                        </a:rPr>
                        <a:t>de kans om zelf te ervaren wat dansen met je doet</a:t>
                      </a:r>
                      <a:r>
                        <a:rPr lang="nl-NL" sz="1200" b="0" i="0" u="none" strike="noStrike" cap="none" dirty="0">
                          <a:solidFill>
                            <a:srgbClr val="5F3B3B"/>
                          </a:solidFill>
                          <a:latin typeface="Montserrat"/>
                          <a:ea typeface="Calibri"/>
                          <a:cs typeface="Calibri"/>
                          <a:sym typeface="Arial"/>
                        </a:rPr>
                        <a:t>, samen met de enthousiaste danscoaches. </a:t>
                      </a:r>
                      <a:endParaRPr sz="1200" b="0" i="0" u="none" strike="noStrike" cap="none" dirty="0">
                        <a:solidFill>
                          <a:srgbClr val="5F3B3B"/>
                        </a:solidFill>
                        <a:latin typeface="Montserrat"/>
                        <a:ea typeface="Calibri"/>
                        <a:cs typeface="Calibri"/>
                        <a:sym typeface="Arial"/>
                      </a:endParaRPr>
                    </a:p>
                  </a:txBody>
                  <a:tcPr marL="91450" marR="91450" marT="45725" marB="45725" anchor="ctr"/>
                </a:tc>
                <a:extLst>
                  <a:ext uri="{0D108BD9-81ED-4DB2-BD59-A6C34878D82A}">
                    <a16:rowId xmlns:a16="http://schemas.microsoft.com/office/drawing/2014/main" val="3955619474"/>
                  </a:ext>
                </a:extLst>
              </a:tr>
              <a:tr h="438495">
                <a:tc>
                  <a:txBody>
                    <a:bodyPr/>
                    <a:lstStyle/>
                    <a:p>
                      <a:pPr marL="0" marR="0" lvl="0" indent="0" algn="l" rtl="0">
                        <a:lnSpc>
                          <a:spcPct val="100000"/>
                        </a:lnSpc>
                        <a:spcBef>
                          <a:spcPts val="0"/>
                        </a:spcBef>
                        <a:spcAft>
                          <a:spcPts val="0"/>
                        </a:spcAft>
                        <a:buClr>
                          <a:srgbClr val="000000"/>
                        </a:buClr>
                        <a:buFont typeface="Arial"/>
                        <a:buNone/>
                      </a:pPr>
                      <a:r>
                        <a:rPr lang="nl-NL" sz="1200" b="0" i="0" u="none" strike="noStrike" cap="none" dirty="0">
                          <a:solidFill>
                            <a:srgbClr val="5F3B3B"/>
                          </a:solidFill>
                          <a:latin typeface="Montserrat"/>
                          <a:sym typeface="Arial"/>
                        </a:rPr>
                        <a:t>15:00-15:45</a:t>
                      </a:r>
                      <a:endParaRPr sz="1200" b="0" i="0" u="none" strike="noStrike" cap="none" dirty="0">
                        <a:solidFill>
                          <a:srgbClr val="5F3B3B"/>
                        </a:solidFill>
                        <a:latin typeface="Montserrat"/>
                        <a:ea typeface="Calibri"/>
                        <a:cs typeface="Calibri"/>
                        <a:sym typeface="Arial"/>
                      </a:endParaRPr>
                    </a:p>
                  </a:txBody>
                  <a:tcPr marL="68575" marR="68575" marT="0" marB="0" anchor="ctr"/>
                </a:tc>
                <a:tc>
                  <a:txBody>
                    <a:bodyPr/>
                    <a:lstStyle/>
                    <a:p>
                      <a:pPr marL="0" marR="0" lvl="0" indent="0" algn="l" rtl="0">
                        <a:lnSpc>
                          <a:spcPct val="100000"/>
                        </a:lnSpc>
                        <a:spcBef>
                          <a:spcPts val="0"/>
                        </a:spcBef>
                        <a:spcAft>
                          <a:spcPts val="0"/>
                        </a:spcAft>
                        <a:buClr>
                          <a:srgbClr val="000000"/>
                        </a:buClr>
                        <a:buFont typeface="Arial"/>
                        <a:buNone/>
                      </a:pPr>
                      <a:r>
                        <a:rPr lang="nl-NL" sz="1200" b="0" i="0" u="none" strike="noStrike" cap="none" dirty="0">
                          <a:solidFill>
                            <a:srgbClr val="5F3B3B"/>
                          </a:solidFill>
                          <a:latin typeface="Montserrat"/>
                          <a:sym typeface="Arial"/>
                        </a:rPr>
                        <a:t>Thema’s</a:t>
                      </a:r>
                      <a:endParaRPr sz="1200" b="0" i="0" u="none" strike="noStrike" cap="none" dirty="0">
                        <a:solidFill>
                          <a:srgbClr val="5F3B3B"/>
                        </a:solidFill>
                        <a:latin typeface="Montserrat"/>
                        <a:sym typeface="Arial"/>
                      </a:endParaRPr>
                    </a:p>
                  </a:txBody>
                  <a:tcPr marL="91450" marR="91450" marT="45725" marB="45725" anchor="ctr"/>
                </a:tc>
                <a:tc>
                  <a:txBody>
                    <a:bodyPr/>
                    <a:lstStyle/>
                    <a:p>
                      <a:pPr marL="0" marR="0" lvl="0" indent="0" algn="l" rtl="0">
                        <a:lnSpc>
                          <a:spcPct val="100000"/>
                        </a:lnSpc>
                        <a:spcBef>
                          <a:spcPts val="0"/>
                        </a:spcBef>
                        <a:spcAft>
                          <a:spcPts val="0"/>
                        </a:spcAft>
                        <a:buClr>
                          <a:srgbClr val="000000"/>
                        </a:buClr>
                        <a:buFont typeface="Arial"/>
                        <a:buNone/>
                      </a:pPr>
                      <a:r>
                        <a:rPr lang="nl-NL" sz="1200" b="0" i="0" u="none" strike="noStrike" cap="none" dirty="0">
                          <a:solidFill>
                            <a:srgbClr val="5F3B3B"/>
                          </a:solidFill>
                          <a:latin typeface="Montserrat"/>
                          <a:sym typeface="Arial"/>
                        </a:rPr>
                        <a:t>We kijken hoe </a:t>
                      </a:r>
                      <a:r>
                        <a:rPr lang="nl-NL" sz="1200" b="1" i="0" u="none" strike="noStrike" cap="none" dirty="0">
                          <a:solidFill>
                            <a:srgbClr val="5F3B3B"/>
                          </a:solidFill>
                          <a:latin typeface="Montserrat"/>
                          <a:sym typeface="Arial"/>
                        </a:rPr>
                        <a:t>proactieve zorgplanning </a:t>
                      </a:r>
                      <a:r>
                        <a:rPr lang="nl-NL" sz="1200" b="0" i="0" u="none" strike="noStrike" cap="none" dirty="0">
                          <a:solidFill>
                            <a:srgbClr val="5F3B3B"/>
                          </a:solidFill>
                          <a:latin typeface="Montserrat"/>
                          <a:sym typeface="Arial"/>
                        </a:rPr>
                        <a:t>nu is ingeregeld binnen de patiëntreis, wat onderzoek aantoont en de rol van digitalisering hierbij. </a:t>
                      </a:r>
                      <a:endParaRPr sz="1200" b="0" i="0" u="none" strike="noStrike" cap="none" dirty="0">
                        <a:solidFill>
                          <a:srgbClr val="5F3B3B"/>
                        </a:solidFill>
                        <a:latin typeface="Montserrat"/>
                        <a:sym typeface="Arial"/>
                      </a:endParaRPr>
                    </a:p>
                  </a:txBody>
                  <a:tcPr marL="91450" marR="91450" marT="45725" marB="45725" anchor="ctr"/>
                </a:tc>
                <a:extLst>
                  <a:ext uri="{0D108BD9-81ED-4DB2-BD59-A6C34878D82A}">
                    <a16:rowId xmlns:a16="http://schemas.microsoft.com/office/drawing/2014/main" val="2594838760"/>
                  </a:ext>
                </a:extLst>
              </a:tr>
              <a:tr h="613889">
                <a:tc>
                  <a:txBody>
                    <a:bodyPr/>
                    <a:lstStyle/>
                    <a:p>
                      <a:pPr marL="0" marR="0" lvl="0" indent="0" algn="l" rtl="0">
                        <a:lnSpc>
                          <a:spcPct val="100000"/>
                        </a:lnSpc>
                        <a:spcBef>
                          <a:spcPts val="0"/>
                        </a:spcBef>
                        <a:spcAft>
                          <a:spcPts val="0"/>
                        </a:spcAft>
                        <a:buClr>
                          <a:srgbClr val="000000"/>
                        </a:buClr>
                        <a:buFont typeface="Arial"/>
                        <a:buNone/>
                      </a:pPr>
                      <a:r>
                        <a:rPr lang="nl-NL" sz="1200" b="0" i="0" u="none" strike="noStrike" cap="none" dirty="0">
                          <a:solidFill>
                            <a:srgbClr val="5F3B3B"/>
                          </a:solidFill>
                          <a:latin typeface="Montserrat"/>
                          <a:sym typeface="Arial"/>
                        </a:rPr>
                        <a:t>15:45-16:05</a:t>
                      </a:r>
                      <a:endParaRPr sz="1200" b="0" i="0" u="none" strike="noStrike" cap="none" dirty="0">
                        <a:solidFill>
                          <a:srgbClr val="5F3B3B"/>
                        </a:solidFill>
                        <a:latin typeface="Montserrat"/>
                        <a:sym typeface="Arial"/>
                      </a:endParaRPr>
                    </a:p>
                  </a:txBody>
                  <a:tcPr marL="68575" marR="68575" marT="0" marB="0" anchor="ctr"/>
                </a:tc>
                <a:tc>
                  <a:txBody>
                    <a:bodyPr/>
                    <a:lstStyle/>
                    <a:p>
                      <a:pPr marL="0" marR="0" lvl="0" indent="0" algn="l" rtl="0">
                        <a:lnSpc>
                          <a:spcPct val="100000"/>
                        </a:lnSpc>
                        <a:spcBef>
                          <a:spcPts val="0"/>
                        </a:spcBef>
                        <a:spcAft>
                          <a:spcPts val="0"/>
                        </a:spcAft>
                        <a:buClr>
                          <a:srgbClr val="000000"/>
                        </a:buClr>
                        <a:buFont typeface="Arial"/>
                        <a:buNone/>
                      </a:pPr>
                      <a:r>
                        <a:rPr lang="nl-NL" sz="1200" b="0" i="0" u="none" strike="noStrike" cap="none" dirty="0">
                          <a:solidFill>
                            <a:srgbClr val="5F3B3B"/>
                          </a:solidFill>
                          <a:latin typeface="Montserrat"/>
                          <a:sym typeface="Arial"/>
                        </a:rPr>
                        <a:t>Pauze </a:t>
                      </a:r>
                      <a:endParaRPr sz="1200" b="0" i="0" u="none" strike="noStrike" cap="none" dirty="0">
                        <a:solidFill>
                          <a:srgbClr val="5F3B3B"/>
                        </a:solidFill>
                        <a:latin typeface="Montserrat"/>
                        <a:sym typeface="Arial"/>
                      </a:endParaRPr>
                    </a:p>
                  </a:txBody>
                  <a:tcPr marL="91450" marR="91450" marT="45725" marB="45725"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nl-NL" sz="1200" b="0" i="0" u="none" strike="noStrike" cap="none" dirty="0">
                          <a:solidFill>
                            <a:srgbClr val="5F3B3B"/>
                          </a:solidFill>
                          <a:latin typeface="Montserrat"/>
                          <a:sym typeface="Arial"/>
                        </a:rPr>
                        <a:t>In de pauze heb je </a:t>
                      </a:r>
                      <a:r>
                        <a:rPr lang="nl-NL" sz="1200" dirty="0">
                          <a:solidFill>
                            <a:srgbClr val="5F3B3B"/>
                          </a:solidFill>
                          <a:latin typeface="Montserrat"/>
                        </a:rPr>
                        <a:t>de gelegenheid om </a:t>
                      </a:r>
                      <a:r>
                        <a:rPr lang="nl-NL" sz="1200" b="1" dirty="0">
                          <a:solidFill>
                            <a:srgbClr val="5F3B3B"/>
                          </a:solidFill>
                          <a:latin typeface="Montserrat"/>
                        </a:rPr>
                        <a:t>gericht te netwerken met collega-professionals uit jouw eigen omgeving. </a:t>
                      </a:r>
                    </a:p>
                  </a:txBody>
                  <a:tcPr marL="91450" marR="91450" marT="45725" marB="45725" anchor="ctr"/>
                </a:tc>
                <a:extLst>
                  <a:ext uri="{0D108BD9-81ED-4DB2-BD59-A6C34878D82A}">
                    <a16:rowId xmlns:a16="http://schemas.microsoft.com/office/drawing/2014/main" val="1847424943"/>
                  </a:ext>
                </a:extLst>
              </a:tr>
              <a:tr h="789284">
                <a:tc>
                  <a:txBody>
                    <a:bodyPr/>
                    <a:lstStyle/>
                    <a:p>
                      <a:pPr marL="0" marR="0" lvl="0" indent="0" algn="l" rtl="0">
                        <a:lnSpc>
                          <a:spcPct val="100000"/>
                        </a:lnSpc>
                        <a:spcBef>
                          <a:spcPts val="0"/>
                        </a:spcBef>
                        <a:spcAft>
                          <a:spcPts val="0"/>
                        </a:spcAft>
                        <a:buClr>
                          <a:srgbClr val="000000"/>
                        </a:buClr>
                        <a:buFont typeface="Arial"/>
                        <a:buNone/>
                      </a:pPr>
                      <a:r>
                        <a:rPr lang="nl-NL" sz="1200" b="0" i="0" u="none" strike="noStrike" cap="none" dirty="0">
                          <a:solidFill>
                            <a:srgbClr val="5F3B3B"/>
                          </a:solidFill>
                          <a:latin typeface="Montserrat"/>
                          <a:sym typeface="Arial"/>
                        </a:rPr>
                        <a:t>16:05-16:45</a:t>
                      </a:r>
                      <a:endParaRPr sz="1200" b="0" i="0" u="none" strike="noStrike" cap="none" dirty="0">
                        <a:solidFill>
                          <a:srgbClr val="5F3B3B"/>
                        </a:solidFill>
                        <a:latin typeface="Montserrat"/>
                        <a:sym typeface="Arial"/>
                      </a:endParaRPr>
                    </a:p>
                  </a:txBody>
                  <a:tcPr marL="68575" marR="68575" marT="0" marB="0" anchor="ctr"/>
                </a:tc>
                <a:tc>
                  <a:txBody>
                    <a:bodyPr/>
                    <a:lstStyle/>
                    <a:p>
                      <a:pPr marL="0" marR="0" lvl="0" indent="0" algn="l" rtl="0">
                        <a:lnSpc>
                          <a:spcPct val="100000"/>
                        </a:lnSpc>
                        <a:spcBef>
                          <a:spcPts val="0"/>
                        </a:spcBef>
                        <a:spcAft>
                          <a:spcPts val="0"/>
                        </a:spcAft>
                        <a:buClr>
                          <a:srgbClr val="000000"/>
                        </a:buClr>
                        <a:buFont typeface="Arial"/>
                        <a:buNone/>
                      </a:pPr>
                      <a:r>
                        <a:rPr lang="nl-NL" sz="1200" b="0" i="0" u="none" strike="noStrike" cap="none" dirty="0">
                          <a:solidFill>
                            <a:srgbClr val="5F3B3B"/>
                          </a:solidFill>
                          <a:latin typeface="Montserrat"/>
                          <a:sym typeface="Arial"/>
                        </a:rPr>
                        <a:t>Panelgesprek</a:t>
                      </a:r>
                      <a:endParaRPr sz="1200" b="0" i="0" u="none" strike="noStrike" cap="none" dirty="0">
                        <a:solidFill>
                          <a:srgbClr val="5F3B3B"/>
                        </a:solidFill>
                        <a:latin typeface="Montserrat"/>
                        <a:sym typeface="Arial"/>
                      </a:endParaRPr>
                    </a:p>
                  </a:txBody>
                  <a:tcPr marL="91450" marR="91450" marT="45725" marB="45725" anchor="ctr"/>
                </a:tc>
                <a:tc>
                  <a:txBody>
                    <a:bodyPr/>
                    <a:lstStyle/>
                    <a:p>
                      <a:r>
                        <a:rPr lang="nl-NL" sz="1200" dirty="0">
                          <a:solidFill>
                            <a:srgbClr val="5F3B3B"/>
                          </a:solidFill>
                          <a:latin typeface="Montserrat"/>
                        </a:rPr>
                        <a:t>In </a:t>
                      </a:r>
                      <a:r>
                        <a:rPr lang="nl-NL" sz="1200" b="1" dirty="0">
                          <a:solidFill>
                            <a:srgbClr val="5F3B3B"/>
                          </a:solidFill>
                          <a:latin typeface="Montserrat"/>
                        </a:rPr>
                        <a:t>een panelgesprek </a:t>
                      </a:r>
                      <a:r>
                        <a:rPr lang="nl-NL" sz="1200" dirty="0">
                          <a:solidFill>
                            <a:srgbClr val="5F3B3B"/>
                          </a:solidFill>
                          <a:latin typeface="Montserrat"/>
                        </a:rPr>
                        <a:t>brengen we diverse stemmen samen, waaronder die van de patiënt, zorgverzekeraar, huisarts, eerstelijnszorgprofessional, tweedelijnszorgprofessional en onderzoeker. Dit biedt een unieke kans om de zorg vanuit meerdere invalshoeken te bekijken en te leren van elkaar.</a:t>
                      </a:r>
                    </a:p>
                  </a:txBody>
                  <a:tcPr marL="91450" marR="91450" marT="45725" marB="45725" anchor="ctr"/>
                </a:tc>
                <a:extLst>
                  <a:ext uri="{0D108BD9-81ED-4DB2-BD59-A6C34878D82A}">
                    <a16:rowId xmlns:a16="http://schemas.microsoft.com/office/drawing/2014/main" val="243593650"/>
                  </a:ext>
                </a:extLst>
              </a:tr>
              <a:tr h="439272">
                <a:tc>
                  <a:txBody>
                    <a:bodyPr/>
                    <a:lstStyle/>
                    <a:p>
                      <a:pPr marL="0" marR="0" lvl="0" indent="0" algn="l" rtl="0">
                        <a:lnSpc>
                          <a:spcPct val="100000"/>
                        </a:lnSpc>
                        <a:spcBef>
                          <a:spcPts val="0"/>
                        </a:spcBef>
                        <a:spcAft>
                          <a:spcPts val="0"/>
                        </a:spcAft>
                        <a:buClr>
                          <a:srgbClr val="000000"/>
                        </a:buClr>
                        <a:buFont typeface="Arial"/>
                        <a:buNone/>
                      </a:pPr>
                      <a:r>
                        <a:rPr lang="nl-NL" sz="1200" b="0" i="0" u="none" strike="noStrike" cap="none" dirty="0">
                          <a:solidFill>
                            <a:srgbClr val="5F3B3B"/>
                          </a:solidFill>
                          <a:latin typeface="Montserrat"/>
                          <a:sym typeface="Montserrat"/>
                        </a:rPr>
                        <a:t>16.45-17.00</a:t>
                      </a:r>
                      <a:endParaRPr lang="nl-NL" sz="1200" b="0" i="0" u="none" strike="noStrike" cap="none" dirty="0">
                        <a:solidFill>
                          <a:srgbClr val="5F3B3B"/>
                        </a:solidFill>
                        <a:latin typeface="Montserrat"/>
                        <a:sym typeface="Arial"/>
                      </a:endParaRPr>
                    </a:p>
                  </a:txBody>
                  <a:tcPr marL="68575" marR="68575" marT="0" marB="0" anchor="ctr"/>
                </a:tc>
                <a:tc>
                  <a:txBody>
                    <a:bodyPr/>
                    <a:lstStyle/>
                    <a:p>
                      <a:pPr marL="0" marR="0" lvl="0" indent="0" algn="l" rtl="0">
                        <a:lnSpc>
                          <a:spcPct val="100000"/>
                        </a:lnSpc>
                        <a:spcBef>
                          <a:spcPts val="0"/>
                        </a:spcBef>
                        <a:spcAft>
                          <a:spcPts val="0"/>
                        </a:spcAft>
                        <a:buClr>
                          <a:srgbClr val="000000"/>
                        </a:buClr>
                        <a:buFont typeface="Arial"/>
                        <a:buNone/>
                      </a:pPr>
                      <a:r>
                        <a:rPr lang="nl-NL" sz="1200" b="0" i="0" u="none" strike="noStrike" cap="none" dirty="0">
                          <a:solidFill>
                            <a:srgbClr val="5F3B3B"/>
                          </a:solidFill>
                          <a:latin typeface="Montserrat"/>
                          <a:sym typeface="Montserrat"/>
                        </a:rPr>
                        <a:t>Afsluiting</a:t>
                      </a:r>
                      <a:endParaRPr sz="1200" b="0" i="0" u="none" strike="noStrike" cap="none" dirty="0">
                        <a:solidFill>
                          <a:srgbClr val="5F3B3B"/>
                        </a:solidFill>
                        <a:latin typeface="Montserrat"/>
                        <a:sym typeface="Arial"/>
                      </a:endParaRPr>
                    </a:p>
                  </a:txBody>
                  <a:tcPr marL="91450" marR="91450" marT="45725" marB="45725" anchor="ctr"/>
                </a:tc>
                <a:tc>
                  <a:txBody>
                    <a:bodyPr/>
                    <a:lstStyle/>
                    <a:p>
                      <a:pPr marL="0" marR="0" lvl="0" indent="0" algn="l" rtl="0">
                        <a:lnSpc>
                          <a:spcPct val="100000"/>
                        </a:lnSpc>
                        <a:spcBef>
                          <a:spcPts val="0"/>
                        </a:spcBef>
                        <a:spcAft>
                          <a:spcPts val="0"/>
                        </a:spcAft>
                        <a:buClr>
                          <a:srgbClr val="000000"/>
                        </a:buClr>
                        <a:buFont typeface="Arial"/>
                        <a:buNone/>
                      </a:pPr>
                      <a:endParaRPr sz="1200" b="0" i="0" u="none" strike="noStrike" cap="none" dirty="0">
                        <a:solidFill>
                          <a:srgbClr val="5F3B3B"/>
                        </a:solidFill>
                        <a:latin typeface="Montserrat"/>
                        <a:sym typeface="Arial"/>
                      </a:endParaRPr>
                    </a:p>
                  </a:txBody>
                  <a:tcPr marL="91450" marR="91450" marT="45725" marB="45725" anchor="ctr"/>
                </a:tc>
                <a:extLst>
                  <a:ext uri="{0D108BD9-81ED-4DB2-BD59-A6C34878D82A}">
                    <a16:rowId xmlns:a16="http://schemas.microsoft.com/office/drawing/2014/main" val="10011"/>
                  </a:ext>
                </a:extLst>
              </a:tr>
              <a:tr h="0">
                <a:tc>
                  <a:txBody>
                    <a:bodyPr/>
                    <a:lstStyle/>
                    <a:p>
                      <a:pPr marL="0" marR="0" lvl="0" indent="0" algn="l" rtl="0">
                        <a:lnSpc>
                          <a:spcPct val="100000"/>
                        </a:lnSpc>
                        <a:spcBef>
                          <a:spcPts val="0"/>
                        </a:spcBef>
                        <a:spcAft>
                          <a:spcPts val="0"/>
                        </a:spcAft>
                        <a:buClr>
                          <a:srgbClr val="000000"/>
                        </a:buClr>
                        <a:buFont typeface="Arial"/>
                        <a:buNone/>
                      </a:pPr>
                      <a:r>
                        <a:rPr lang="nl-NL" sz="1200" b="0" i="0" u="none" strike="noStrike" cap="none" dirty="0">
                          <a:solidFill>
                            <a:srgbClr val="5F3B3B"/>
                          </a:solidFill>
                          <a:latin typeface="Montserrat"/>
                          <a:sym typeface="Montserrat"/>
                        </a:rPr>
                        <a:t>17.00-17.30</a:t>
                      </a:r>
                      <a:endParaRPr lang="nl-NL" sz="1200" b="0" i="0" u="none" strike="noStrike" cap="none" dirty="0">
                        <a:solidFill>
                          <a:srgbClr val="5F3B3B"/>
                        </a:solidFill>
                        <a:latin typeface="Montserrat"/>
                        <a:sym typeface="Arial"/>
                      </a:endParaRPr>
                    </a:p>
                  </a:txBody>
                  <a:tcPr marL="68575" marR="68575" marT="0" marB="0" anchor="ctr"/>
                </a:tc>
                <a:tc>
                  <a:txBody>
                    <a:bodyPr/>
                    <a:lstStyle/>
                    <a:p>
                      <a:pPr marL="0" marR="0" lvl="0" indent="0" algn="l" rtl="0">
                        <a:lnSpc>
                          <a:spcPct val="100000"/>
                        </a:lnSpc>
                        <a:spcBef>
                          <a:spcPts val="0"/>
                        </a:spcBef>
                        <a:spcAft>
                          <a:spcPts val="0"/>
                        </a:spcAft>
                        <a:buClr>
                          <a:srgbClr val="000000"/>
                        </a:buClr>
                        <a:buFont typeface="Arial"/>
                        <a:buNone/>
                      </a:pPr>
                      <a:r>
                        <a:rPr lang="nl-NL" sz="1200" b="0" i="0" u="none" strike="noStrike" cap="none" dirty="0">
                          <a:solidFill>
                            <a:srgbClr val="5F3B3B"/>
                          </a:solidFill>
                          <a:latin typeface="Montserrat"/>
                          <a:sym typeface="Montserrat"/>
                        </a:rPr>
                        <a:t>Netwerkborrel</a:t>
                      </a:r>
                      <a:endParaRPr sz="1200" b="0" i="0" u="none" strike="noStrike" cap="none" dirty="0">
                        <a:solidFill>
                          <a:srgbClr val="5F3B3B"/>
                        </a:solidFill>
                        <a:latin typeface="Montserrat"/>
                        <a:sym typeface="Arial"/>
                      </a:endParaRPr>
                    </a:p>
                  </a:txBody>
                  <a:tcPr marL="91450" marR="91450" marT="45725" marB="45725" anchor="ctr"/>
                </a:tc>
                <a:tc>
                  <a:txBody>
                    <a:bodyPr/>
                    <a:lstStyle/>
                    <a:p>
                      <a:pPr marL="0" marR="0" lvl="0" indent="0" algn="l" rtl="0">
                        <a:lnSpc>
                          <a:spcPct val="100000"/>
                        </a:lnSpc>
                        <a:spcBef>
                          <a:spcPts val="0"/>
                        </a:spcBef>
                        <a:spcAft>
                          <a:spcPts val="0"/>
                        </a:spcAft>
                        <a:buClr>
                          <a:srgbClr val="000000"/>
                        </a:buClr>
                        <a:buFont typeface="Arial"/>
                        <a:buNone/>
                      </a:pPr>
                      <a:endParaRPr sz="1200" b="0" i="0" u="none" strike="noStrike" cap="none" dirty="0">
                        <a:solidFill>
                          <a:srgbClr val="5F3B3B"/>
                        </a:solidFill>
                        <a:latin typeface="Montserrat"/>
                        <a:sym typeface="Arial"/>
                      </a:endParaRPr>
                    </a:p>
                  </a:txBody>
                  <a:tcPr marL="91450" marR="91450" marT="45725" marB="45725" anchor="ctr"/>
                </a:tc>
                <a:extLst>
                  <a:ext uri="{0D108BD9-81ED-4DB2-BD59-A6C34878D82A}">
                    <a16:rowId xmlns:a16="http://schemas.microsoft.com/office/drawing/2014/main" val="10013"/>
                  </a:ext>
                </a:extLst>
              </a:tr>
            </a:tbl>
          </a:graphicData>
        </a:graphic>
      </p:graphicFrame>
      <p:sp>
        <p:nvSpPr>
          <p:cNvPr id="90" name="Google Shape;90;p1"/>
          <p:cNvSpPr txBox="1"/>
          <p:nvPr/>
        </p:nvSpPr>
        <p:spPr>
          <a:xfrm>
            <a:off x="3746168" y="178217"/>
            <a:ext cx="5913877" cy="338514"/>
          </a:xfrm>
          <a:prstGeom prst="rect">
            <a:avLst/>
          </a:prstGeom>
          <a:solidFill>
            <a:srgbClr val="38CCB6"/>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nl-NL" sz="1600" b="1" dirty="0">
                <a:solidFill>
                  <a:schemeClr val="tx1"/>
                </a:solidFill>
                <a:latin typeface="Montserrat"/>
                <a:sym typeface="Montserrat"/>
              </a:rPr>
              <a:t>Proactieve zorgplanning</a:t>
            </a:r>
            <a:endParaRPr dirty="0">
              <a:solidFill>
                <a:schemeClr val="tx1"/>
              </a:solidFill>
            </a:endParaRPr>
          </a:p>
        </p:txBody>
      </p:sp>
      <p:sp>
        <p:nvSpPr>
          <p:cNvPr id="91" name="Google Shape;91;p1"/>
          <p:cNvSpPr txBox="1"/>
          <p:nvPr/>
        </p:nvSpPr>
        <p:spPr>
          <a:xfrm>
            <a:off x="3746168" y="570622"/>
            <a:ext cx="5913877" cy="954067"/>
          </a:xfrm>
          <a:prstGeom prst="rect">
            <a:avLst/>
          </a:prstGeom>
          <a:solidFill>
            <a:srgbClr val="38CCB6"/>
          </a:solidFill>
          <a:ln>
            <a:noFill/>
          </a:ln>
        </p:spPr>
        <p:txBody>
          <a:bodyPr spcFirstLastPara="1" wrap="square" lIns="91425" tIns="45700" rIns="91425" bIns="45700" anchor="t" anchorCtr="0">
            <a:spAutoFit/>
          </a:bodyPr>
          <a:lstStyle/>
          <a:p>
            <a:r>
              <a:rPr lang="nl-NL" sz="1400" b="1" i="0" dirty="0">
                <a:solidFill>
                  <a:schemeClr val="lt1"/>
                </a:solidFill>
                <a:latin typeface="Montserrat"/>
                <a:ea typeface="Montserrat"/>
                <a:cs typeface="Montserrat"/>
                <a:sym typeface="Montserrat"/>
              </a:rPr>
              <a:t>MIDDAGPROGRAMMA | </a:t>
            </a:r>
            <a:r>
              <a:rPr lang="nl-NL" sz="1400" b="0" i="0" dirty="0">
                <a:solidFill>
                  <a:schemeClr val="lt1"/>
                </a:solidFill>
                <a:latin typeface="Montserrat"/>
                <a:ea typeface="Montserrat"/>
                <a:cs typeface="Montserrat"/>
                <a:sym typeface="Montserrat"/>
              </a:rPr>
              <a:t>Zorgprofessionals van Regio </a:t>
            </a:r>
            <a:r>
              <a:rPr lang="nl-NL" sz="1400" b="0" i="0" dirty="0" err="1">
                <a:solidFill>
                  <a:schemeClr val="lt1"/>
                </a:solidFill>
                <a:latin typeface="Montserrat"/>
                <a:ea typeface="Montserrat"/>
                <a:cs typeface="Montserrat"/>
                <a:sym typeface="Montserrat"/>
              </a:rPr>
              <a:t>Zuid-West</a:t>
            </a:r>
            <a:r>
              <a:rPr lang="nl-NL" sz="1400" b="0" i="0" dirty="0">
                <a:solidFill>
                  <a:schemeClr val="lt1"/>
                </a:solidFill>
                <a:latin typeface="Montserrat"/>
                <a:ea typeface="Montserrat"/>
                <a:cs typeface="Montserrat"/>
                <a:sym typeface="Montserrat"/>
              </a:rPr>
              <a:t> Nederland: Regio </a:t>
            </a:r>
            <a:r>
              <a:rPr lang="nl-NL" sz="1400" b="0" i="0" dirty="0" err="1">
                <a:solidFill>
                  <a:schemeClr val="lt1"/>
                </a:solidFill>
                <a:latin typeface="Montserrat"/>
                <a:ea typeface="Montserrat"/>
                <a:cs typeface="Montserrat"/>
                <a:sym typeface="Montserrat"/>
              </a:rPr>
              <a:t>Embraze</a:t>
            </a:r>
            <a:r>
              <a:rPr lang="nl-NL" sz="1400" b="0" i="0" dirty="0">
                <a:solidFill>
                  <a:schemeClr val="lt1"/>
                </a:solidFill>
                <a:latin typeface="Montserrat"/>
                <a:ea typeface="Montserrat"/>
                <a:cs typeface="Montserrat"/>
                <a:sym typeface="Montserrat"/>
              </a:rPr>
              <a:t> en Concord (Rijnmond, Waardenland, Zuid-Hollandse Eilanden, Barendrecht, Albrandswaard, Ridderkerk en Zeeland)</a:t>
            </a:r>
            <a:endParaRPr sz="1400" dirty="0">
              <a:solidFill>
                <a:schemeClr val="tx1"/>
              </a:solidFill>
              <a:highlight>
                <a:srgbClr val="FFFF00"/>
              </a:highlight>
              <a:latin typeface="Calibri"/>
              <a:ea typeface="Calibri"/>
              <a:cs typeface="Calibri"/>
              <a:sym typeface="Calibri"/>
            </a:endParaRPr>
          </a:p>
        </p:txBody>
      </p:sp>
      <p:pic>
        <p:nvPicPr>
          <p:cNvPr id="4" name="Afbeelding 3" descr="Afbeelding met tekst, Lettertype, Graphics, grafische vormgeving&#10;&#10;Automatisch gegenereerde beschrijving">
            <a:extLst>
              <a:ext uri="{FF2B5EF4-FFF2-40B4-BE49-F238E27FC236}">
                <a16:creationId xmlns:a16="http://schemas.microsoft.com/office/drawing/2014/main" id="{6EAF29C3-5F0E-394E-A73D-5CE1D9EAD64F}"/>
              </a:ext>
            </a:extLst>
          </p:cNvPr>
          <p:cNvPicPr>
            <a:picLocks noChangeAspect="1"/>
          </p:cNvPicPr>
          <p:nvPr/>
        </p:nvPicPr>
        <p:blipFill>
          <a:blip r:embed="rId3"/>
          <a:stretch>
            <a:fillRect/>
          </a:stretch>
        </p:blipFill>
        <p:spPr>
          <a:xfrm>
            <a:off x="426515" y="128883"/>
            <a:ext cx="3319653" cy="1346472"/>
          </a:xfrm>
          <a:prstGeom prst="rect">
            <a:avLst/>
          </a:prstGeom>
        </p:spPr>
      </p:pic>
      <p:pic>
        <p:nvPicPr>
          <p:cNvPr id="1026" name="Picture 2" descr="Taskforce Cancer Survivorship Care – Bewustwording, informeren en  inspireren om met elkaar de zorg voor cancer survivors aan te pakken.">
            <a:extLst>
              <a:ext uri="{FF2B5EF4-FFF2-40B4-BE49-F238E27FC236}">
                <a16:creationId xmlns:a16="http://schemas.microsoft.com/office/drawing/2014/main" id="{C5DFFE55-6CA4-85A1-89CF-456C271C025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86131" y="6133848"/>
            <a:ext cx="1457297" cy="66451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hop.pznl - shop.pznl">
            <a:extLst>
              <a:ext uri="{FF2B5EF4-FFF2-40B4-BE49-F238E27FC236}">
                <a16:creationId xmlns:a16="http://schemas.microsoft.com/office/drawing/2014/main" id="{8CC85293-50F7-2BCA-070A-EAE9F8CD0A5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65394" y="6148196"/>
            <a:ext cx="1083107" cy="635817"/>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samergo">
            <a:extLst>
              <a:ext uri="{FF2B5EF4-FFF2-40B4-BE49-F238E27FC236}">
                <a16:creationId xmlns:a16="http://schemas.microsoft.com/office/drawing/2014/main" id="{C59FD44B-F8D4-817A-5A2A-C4048DEF551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824795" y="114644"/>
            <a:ext cx="1910943" cy="544917"/>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Oncologienetwerk Concord">
            <a:extLst>
              <a:ext uri="{FF2B5EF4-FFF2-40B4-BE49-F238E27FC236}">
                <a16:creationId xmlns:a16="http://schemas.microsoft.com/office/drawing/2014/main" id="{FB2588DF-FBEE-CB7D-AFCA-E42B04F3565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812624" y="659561"/>
            <a:ext cx="752770" cy="8400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8" name="Google Shape;98;p2"/>
          <p:cNvSpPr txBox="1"/>
          <p:nvPr/>
        </p:nvSpPr>
        <p:spPr>
          <a:xfrm>
            <a:off x="190665" y="460765"/>
            <a:ext cx="8756981" cy="738623"/>
          </a:xfrm>
          <a:prstGeom prst="rect">
            <a:avLst/>
          </a:prstGeom>
          <a:solidFill>
            <a:srgbClr val="FF9B77"/>
          </a:solidFill>
          <a:ln>
            <a:noFill/>
          </a:ln>
        </p:spPr>
        <p:txBody>
          <a:bodyPr spcFirstLastPara="1" wrap="square" lIns="91425" tIns="45700" rIns="91425" bIns="45700" anchor="t" anchorCtr="0">
            <a:spAutoFit/>
          </a:bodyPr>
          <a:lstStyle/>
          <a:p>
            <a:r>
              <a:rPr lang="nl-NL" sz="1400" b="1" i="0" dirty="0">
                <a:solidFill>
                  <a:schemeClr val="lt1"/>
                </a:solidFill>
                <a:latin typeface="Montserrat"/>
                <a:ea typeface="Montserrat"/>
                <a:cs typeface="Montserrat"/>
                <a:sym typeface="Montserrat"/>
              </a:rPr>
              <a:t>MIDDAGPROGRAMMA | </a:t>
            </a:r>
            <a:r>
              <a:rPr lang="nl-NL" sz="1400" b="0" i="0" dirty="0">
                <a:solidFill>
                  <a:schemeClr val="lt1"/>
                </a:solidFill>
                <a:latin typeface="Montserrat"/>
                <a:ea typeface="Montserrat"/>
                <a:cs typeface="Montserrat"/>
                <a:sym typeface="Montserrat"/>
              </a:rPr>
              <a:t>Zorgprofessionals van Regio </a:t>
            </a:r>
            <a:r>
              <a:rPr lang="nl-NL" sz="1400" b="0" i="0" dirty="0" err="1">
                <a:solidFill>
                  <a:schemeClr val="lt1"/>
                </a:solidFill>
                <a:latin typeface="Montserrat"/>
                <a:ea typeface="Montserrat"/>
                <a:cs typeface="Montserrat"/>
                <a:sym typeface="Montserrat"/>
              </a:rPr>
              <a:t>Zuid-West</a:t>
            </a:r>
            <a:r>
              <a:rPr lang="nl-NL" sz="1400" b="0" i="0" dirty="0">
                <a:solidFill>
                  <a:schemeClr val="lt1"/>
                </a:solidFill>
                <a:latin typeface="Montserrat"/>
                <a:ea typeface="Montserrat"/>
                <a:cs typeface="Montserrat"/>
                <a:sym typeface="Montserrat"/>
              </a:rPr>
              <a:t> Nederland: Regio </a:t>
            </a:r>
            <a:r>
              <a:rPr lang="nl-NL" sz="1400" b="0" i="0" dirty="0" err="1">
                <a:solidFill>
                  <a:schemeClr val="lt1"/>
                </a:solidFill>
                <a:latin typeface="Montserrat"/>
                <a:ea typeface="Montserrat"/>
                <a:cs typeface="Montserrat"/>
                <a:sym typeface="Montserrat"/>
              </a:rPr>
              <a:t>Embraze</a:t>
            </a:r>
            <a:r>
              <a:rPr lang="nl-NL" sz="1400" b="0" i="0" dirty="0">
                <a:solidFill>
                  <a:schemeClr val="lt1"/>
                </a:solidFill>
                <a:latin typeface="Montserrat"/>
                <a:ea typeface="Montserrat"/>
                <a:cs typeface="Montserrat"/>
                <a:sym typeface="Montserrat"/>
              </a:rPr>
              <a:t> en Concord (Rijnmond, Waardenland, Zuid-Hollandse Eilanden, Barendrecht, Albrandswaard, Ridderkerk en Zeeland)</a:t>
            </a:r>
            <a:endParaRPr lang="nl-NL" sz="1400" dirty="0">
              <a:solidFill>
                <a:schemeClr val="tx1"/>
              </a:solidFill>
              <a:highlight>
                <a:srgbClr val="FFFF00"/>
              </a:highlight>
              <a:latin typeface="Calibri"/>
              <a:ea typeface="Calibri"/>
              <a:cs typeface="Calibri"/>
              <a:sym typeface="Calibri"/>
            </a:endParaRPr>
          </a:p>
        </p:txBody>
      </p:sp>
      <p:pic>
        <p:nvPicPr>
          <p:cNvPr id="99" name="Google Shape;99;p2" descr="Locatie Pictogram in iOS7 Minimal Icons"/>
          <p:cNvPicPr preferRelativeResize="0"/>
          <p:nvPr/>
        </p:nvPicPr>
        <p:blipFill rotWithShape="1">
          <a:blip r:embed="rId3">
            <a:alphaModFix/>
          </a:blip>
          <a:srcRect/>
          <a:stretch/>
        </p:blipFill>
        <p:spPr>
          <a:xfrm>
            <a:off x="507084" y="1263306"/>
            <a:ext cx="645695" cy="645695"/>
          </a:xfrm>
          <a:prstGeom prst="rect">
            <a:avLst/>
          </a:prstGeom>
          <a:noFill/>
          <a:ln>
            <a:noFill/>
          </a:ln>
        </p:spPr>
      </p:pic>
      <p:sp>
        <p:nvSpPr>
          <p:cNvPr id="100" name="Google Shape;100;p2"/>
          <p:cNvSpPr txBox="1"/>
          <p:nvPr/>
        </p:nvSpPr>
        <p:spPr>
          <a:xfrm>
            <a:off x="1520328" y="1389489"/>
            <a:ext cx="6727560" cy="73862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br>
              <a:rPr lang="nl-NL" dirty="0"/>
            </a:br>
            <a:r>
              <a:rPr lang="nl-NL" dirty="0">
                <a:solidFill>
                  <a:srgbClr val="5F3B3B"/>
                </a:solidFill>
                <a:latin typeface="Montserrat"/>
              </a:rPr>
              <a:t>Franciscus Vlietland</a:t>
            </a:r>
            <a:r>
              <a:rPr lang="nl-NL" dirty="0">
                <a:solidFill>
                  <a:srgbClr val="5F3B3B"/>
                </a:solidFill>
                <a:latin typeface="Montserrat"/>
                <a:sym typeface="Montserrat"/>
              </a:rPr>
              <a:t> Ziekenhuis, </a:t>
            </a:r>
            <a:r>
              <a:rPr lang="nl-NL" dirty="0">
                <a:solidFill>
                  <a:srgbClr val="5F3B3B"/>
                </a:solidFill>
                <a:latin typeface="Montserrat"/>
              </a:rPr>
              <a:t>Vlietlandplein 2, 3118 JH Schiedam</a:t>
            </a:r>
            <a:endParaRPr dirty="0">
              <a:solidFill>
                <a:srgbClr val="5F3B3B"/>
              </a:solidFill>
              <a:latin typeface="Montserrat"/>
            </a:endParaRPr>
          </a:p>
          <a:p>
            <a:pPr marL="0" marR="0" lvl="0" indent="0" algn="l" rtl="0">
              <a:spcBef>
                <a:spcPts val="0"/>
              </a:spcBef>
              <a:spcAft>
                <a:spcPts val="0"/>
              </a:spcAft>
              <a:buNone/>
            </a:pPr>
            <a:endParaRPr sz="1400" dirty="0">
              <a:solidFill>
                <a:schemeClr val="dk1"/>
              </a:solidFill>
              <a:latin typeface="Calibri"/>
              <a:ea typeface="Calibri"/>
              <a:cs typeface="Calibri"/>
              <a:sym typeface="Calibri"/>
            </a:endParaRPr>
          </a:p>
        </p:txBody>
      </p:sp>
      <p:grpSp>
        <p:nvGrpSpPr>
          <p:cNvPr id="101" name="Google Shape;101;p2"/>
          <p:cNvGrpSpPr/>
          <p:nvPr/>
        </p:nvGrpSpPr>
        <p:grpSpPr>
          <a:xfrm>
            <a:off x="358089" y="5657633"/>
            <a:ext cx="870894" cy="1046659"/>
            <a:chOff x="4406625" y="3193990"/>
            <a:chExt cx="943272" cy="1244660"/>
          </a:xfrm>
        </p:grpSpPr>
        <p:pic>
          <p:nvPicPr>
            <p:cNvPr id="102" name="Google Shape;102;p2" descr="Event Icons Set, Simple Style Stock Vector - Illustration of event,  birthday: 99899877"/>
            <p:cNvPicPr preferRelativeResize="0"/>
            <p:nvPr/>
          </p:nvPicPr>
          <p:blipFill rotWithShape="1">
            <a:blip r:embed="rId4">
              <a:alphaModFix/>
            </a:blip>
            <a:srcRect l="3701" t="86586" r="82660" b="-2"/>
            <a:stretch/>
          </p:blipFill>
          <p:spPr>
            <a:xfrm>
              <a:off x="4534141" y="3518603"/>
              <a:ext cx="737862" cy="920047"/>
            </a:xfrm>
            <a:prstGeom prst="rect">
              <a:avLst/>
            </a:prstGeom>
            <a:noFill/>
            <a:ln>
              <a:noFill/>
            </a:ln>
          </p:spPr>
        </p:pic>
        <p:sp>
          <p:nvSpPr>
            <p:cNvPr id="103" name="Google Shape;103;p2"/>
            <p:cNvSpPr/>
            <p:nvPr/>
          </p:nvSpPr>
          <p:spPr>
            <a:xfrm rot="1671751">
              <a:off x="4733333" y="3321816"/>
              <a:ext cx="600762" cy="216642"/>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4" name="Google Shape;104;p2"/>
            <p:cNvSpPr/>
            <p:nvPr/>
          </p:nvSpPr>
          <p:spPr>
            <a:xfrm rot="-1737016">
              <a:off x="4415230" y="3557126"/>
              <a:ext cx="498024" cy="164123"/>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pic>
        <p:nvPicPr>
          <p:cNvPr id="105" name="Google Shape;105;p2" descr="Event icon PNG and SVG Vector Free Download"/>
          <p:cNvPicPr preferRelativeResize="0"/>
          <p:nvPr/>
        </p:nvPicPr>
        <p:blipFill rotWithShape="1">
          <a:blip r:embed="rId5">
            <a:alphaModFix/>
          </a:blip>
          <a:srcRect/>
          <a:stretch/>
        </p:blipFill>
        <p:spPr>
          <a:xfrm>
            <a:off x="308288" y="5004832"/>
            <a:ext cx="916369" cy="662979"/>
          </a:xfrm>
          <a:prstGeom prst="rect">
            <a:avLst/>
          </a:prstGeom>
          <a:noFill/>
          <a:ln>
            <a:noFill/>
          </a:ln>
        </p:spPr>
      </p:pic>
      <p:pic>
        <p:nvPicPr>
          <p:cNvPr id="106" name="Google Shape;106;p2" descr="Supremacy Icons - Free SVG &amp; PNG Supremacy Images - Noun Project"/>
          <p:cNvPicPr preferRelativeResize="0"/>
          <p:nvPr/>
        </p:nvPicPr>
        <p:blipFill rotWithShape="1">
          <a:blip r:embed="rId6">
            <a:alphaModFix/>
          </a:blip>
          <a:srcRect/>
          <a:stretch/>
        </p:blipFill>
        <p:spPr>
          <a:xfrm>
            <a:off x="390873" y="3456599"/>
            <a:ext cx="798671" cy="798671"/>
          </a:xfrm>
          <a:prstGeom prst="rect">
            <a:avLst/>
          </a:prstGeom>
          <a:noFill/>
          <a:ln>
            <a:noFill/>
          </a:ln>
        </p:spPr>
      </p:pic>
      <p:pic>
        <p:nvPicPr>
          <p:cNvPr id="107" name="Google Shape;107;p2" descr="Clock PNG High-Quality Image | PNG Arts"/>
          <p:cNvPicPr preferRelativeResize="0"/>
          <p:nvPr/>
        </p:nvPicPr>
        <p:blipFill rotWithShape="1">
          <a:blip r:embed="rId7">
            <a:alphaModFix/>
          </a:blip>
          <a:srcRect/>
          <a:stretch/>
        </p:blipFill>
        <p:spPr>
          <a:xfrm>
            <a:off x="507084" y="2144371"/>
            <a:ext cx="566251" cy="566251"/>
          </a:xfrm>
          <a:prstGeom prst="rect">
            <a:avLst/>
          </a:prstGeom>
          <a:noFill/>
          <a:ln>
            <a:noFill/>
          </a:ln>
        </p:spPr>
      </p:pic>
      <p:sp>
        <p:nvSpPr>
          <p:cNvPr id="108" name="Google Shape;108;p2"/>
          <p:cNvSpPr txBox="1"/>
          <p:nvPr/>
        </p:nvSpPr>
        <p:spPr>
          <a:xfrm>
            <a:off x="1520328" y="2236956"/>
            <a:ext cx="7033122"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nl-NL" sz="1600" b="1" dirty="0">
                <a:solidFill>
                  <a:srgbClr val="38CCB6"/>
                </a:solidFill>
                <a:latin typeface="Montserrat"/>
                <a:ea typeface="Montserrat"/>
                <a:cs typeface="Montserrat"/>
                <a:sym typeface="Montserrat"/>
              </a:rPr>
              <a:t>inloop</a:t>
            </a:r>
            <a:r>
              <a:rPr lang="nl-NL" sz="1400" dirty="0">
                <a:solidFill>
                  <a:srgbClr val="5F3B3B"/>
                </a:solidFill>
                <a:latin typeface="Montserrat"/>
                <a:ea typeface="Montserrat"/>
                <a:cs typeface="Montserrat"/>
                <a:sym typeface="Montserrat"/>
              </a:rPr>
              <a:t> 13:30 uur </a:t>
            </a:r>
            <a:r>
              <a:rPr lang="nl-NL" sz="1600" b="1" dirty="0">
                <a:solidFill>
                  <a:srgbClr val="38CCB6"/>
                </a:solidFill>
                <a:latin typeface="Montserrat"/>
                <a:ea typeface="Montserrat"/>
                <a:cs typeface="Montserrat"/>
                <a:sym typeface="Montserrat"/>
              </a:rPr>
              <a:t>start</a:t>
            </a:r>
            <a:r>
              <a:rPr lang="nl-NL" sz="1400" b="1" dirty="0">
                <a:solidFill>
                  <a:srgbClr val="5F3B3B"/>
                </a:solidFill>
                <a:latin typeface="Montserrat"/>
                <a:ea typeface="Montserrat"/>
                <a:cs typeface="Montserrat"/>
                <a:sym typeface="Montserrat"/>
              </a:rPr>
              <a:t> </a:t>
            </a:r>
            <a:r>
              <a:rPr lang="nl-NL" sz="1400" dirty="0">
                <a:solidFill>
                  <a:srgbClr val="5F3B3B"/>
                </a:solidFill>
                <a:latin typeface="Montserrat"/>
                <a:ea typeface="Montserrat"/>
                <a:cs typeface="Montserrat"/>
                <a:sym typeface="Montserrat"/>
              </a:rPr>
              <a:t>14:00 uur </a:t>
            </a:r>
            <a:r>
              <a:rPr lang="nl-NL" sz="1600" b="1" dirty="0">
                <a:solidFill>
                  <a:srgbClr val="38CCB6"/>
                </a:solidFill>
                <a:latin typeface="Montserrat"/>
                <a:ea typeface="Montserrat"/>
                <a:cs typeface="Montserrat"/>
                <a:sym typeface="Montserrat"/>
              </a:rPr>
              <a:t>eind</a:t>
            </a:r>
            <a:r>
              <a:rPr lang="nl-NL" sz="1400" b="1" dirty="0">
                <a:solidFill>
                  <a:srgbClr val="5F3B3B"/>
                </a:solidFill>
                <a:latin typeface="Montserrat"/>
                <a:ea typeface="Montserrat"/>
                <a:cs typeface="Montserrat"/>
                <a:sym typeface="Montserrat"/>
              </a:rPr>
              <a:t> </a:t>
            </a:r>
            <a:r>
              <a:rPr lang="nl-NL" sz="1400" dirty="0">
                <a:solidFill>
                  <a:srgbClr val="5F3B3B"/>
                </a:solidFill>
                <a:latin typeface="Montserrat"/>
                <a:ea typeface="Montserrat"/>
                <a:cs typeface="Montserrat"/>
                <a:sym typeface="Montserrat"/>
              </a:rPr>
              <a:t>17:30 uur</a:t>
            </a:r>
            <a:endParaRPr sz="1400" dirty="0">
              <a:solidFill>
                <a:schemeClr val="dk1"/>
              </a:solidFill>
              <a:latin typeface="Calibri"/>
              <a:ea typeface="Calibri"/>
              <a:cs typeface="Calibri"/>
              <a:sym typeface="Calibri"/>
            </a:endParaRPr>
          </a:p>
        </p:txBody>
      </p:sp>
      <p:sp>
        <p:nvSpPr>
          <p:cNvPr id="109" name="Google Shape;109;p2"/>
          <p:cNvSpPr txBox="1"/>
          <p:nvPr/>
        </p:nvSpPr>
        <p:spPr>
          <a:xfrm>
            <a:off x="1516046" y="2839732"/>
            <a:ext cx="8423606" cy="181584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nl-NL" sz="1600" b="1" dirty="0">
                <a:solidFill>
                  <a:srgbClr val="38CCB6"/>
                </a:solidFill>
                <a:latin typeface="Montserrat"/>
                <a:ea typeface="Montserrat"/>
                <a:cs typeface="Montserrat"/>
                <a:sym typeface="Montserrat"/>
              </a:rPr>
              <a:t>Sprekers:</a:t>
            </a:r>
            <a:endParaRPr dirty="0"/>
          </a:p>
          <a:p>
            <a:pPr marL="171450" indent="-171450">
              <a:buFont typeface="Arial" panose="020B0604020202020204" pitchFamily="34" charset="0"/>
              <a:buChar char="•"/>
            </a:pPr>
            <a:r>
              <a:rPr lang="nl-NL" sz="1200" dirty="0">
                <a:solidFill>
                  <a:srgbClr val="5F3B3B"/>
                </a:solidFill>
                <a:latin typeface="Montserrat"/>
              </a:rPr>
              <a:t>Tineke Smilde, internist-oncoloog en adviseur bij het Zorginstituut is dagvoorzitter. </a:t>
            </a:r>
          </a:p>
          <a:p>
            <a:pPr marL="171450" indent="-171450">
              <a:buFont typeface="Arial" panose="020B0604020202020204" pitchFamily="34" charset="0"/>
              <a:buChar char="•"/>
            </a:pPr>
            <a:r>
              <a:rPr lang="nl-NL" sz="1200" dirty="0">
                <a:solidFill>
                  <a:srgbClr val="5F3B3B"/>
                </a:solidFill>
                <a:latin typeface="Montserrat"/>
              </a:rPr>
              <a:t>Annemarie Labinjo (danser, coach, </a:t>
            </a:r>
            <a:r>
              <a:rPr lang="nl-NL" sz="1200" dirty="0" err="1">
                <a:solidFill>
                  <a:srgbClr val="5F3B3B"/>
                </a:solidFill>
                <a:latin typeface="Montserrat"/>
              </a:rPr>
              <a:t>movement</a:t>
            </a:r>
            <a:r>
              <a:rPr lang="nl-NL" sz="1200" dirty="0">
                <a:solidFill>
                  <a:srgbClr val="5F3B3B"/>
                </a:solidFill>
                <a:latin typeface="Montserrat"/>
              </a:rPr>
              <a:t> </a:t>
            </a:r>
            <a:r>
              <a:rPr lang="nl-NL" sz="1200" dirty="0" err="1">
                <a:solidFill>
                  <a:srgbClr val="5F3B3B"/>
                </a:solidFill>
                <a:latin typeface="Montserrat"/>
              </a:rPr>
              <a:t>facilitor</a:t>
            </a:r>
            <a:r>
              <a:rPr lang="nl-NL" sz="1200" dirty="0">
                <a:solidFill>
                  <a:srgbClr val="5F3B3B"/>
                </a:solidFill>
                <a:latin typeface="Montserrat"/>
              </a:rPr>
              <a:t>) neemt ons mee in de kracht van dans bij kanker. </a:t>
            </a:r>
          </a:p>
          <a:p>
            <a:pPr marL="171450" indent="-171450">
              <a:buFont typeface="Arial" panose="020B0604020202020204" pitchFamily="34" charset="0"/>
              <a:buChar char="•"/>
            </a:pPr>
            <a:r>
              <a:rPr lang="nl-NL" sz="1200" dirty="0" err="1">
                <a:solidFill>
                  <a:srgbClr val="5F3B3B"/>
                </a:solidFill>
                <a:latin typeface="Montserrat"/>
              </a:rPr>
              <a:t>Joica</a:t>
            </a:r>
            <a:r>
              <a:rPr lang="nl-NL" sz="1200" dirty="0">
                <a:solidFill>
                  <a:srgbClr val="5F3B3B"/>
                </a:solidFill>
                <a:latin typeface="Montserrat"/>
              </a:rPr>
              <a:t> Benschop (</a:t>
            </a:r>
            <a:r>
              <a:rPr lang="nl-NL" sz="1200" dirty="0" err="1">
                <a:solidFill>
                  <a:srgbClr val="5F3B3B"/>
                </a:solidFill>
                <a:latin typeface="Montserrat"/>
              </a:rPr>
              <a:t>ErasmusMC</a:t>
            </a:r>
            <a:r>
              <a:rPr lang="nl-NL" sz="1200" dirty="0">
                <a:solidFill>
                  <a:srgbClr val="5F3B3B"/>
                </a:solidFill>
                <a:latin typeface="Montserrat"/>
              </a:rPr>
              <a:t>). </a:t>
            </a:r>
          </a:p>
          <a:p>
            <a:pPr marL="171450" indent="-171450">
              <a:buFont typeface="Arial" panose="020B0604020202020204" pitchFamily="34" charset="0"/>
              <a:buChar char="•"/>
            </a:pPr>
            <a:r>
              <a:rPr lang="nl-NL" sz="1200" dirty="0">
                <a:solidFill>
                  <a:srgbClr val="5F3B3B"/>
                </a:solidFill>
                <a:latin typeface="Montserrat"/>
              </a:rPr>
              <a:t>Verschillende zorgverleners van Franciscus ziekenhuis</a:t>
            </a:r>
          </a:p>
          <a:p>
            <a:pPr marL="171450" indent="-171450">
              <a:buFont typeface="Arial" panose="020B0604020202020204" pitchFamily="34" charset="0"/>
              <a:buChar char="•"/>
            </a:pPr>
            <a:r>
              <a:rPr lang="nl-NL" sz="1200" dirty="0" err="1">
                <a:solidFill>
                  <a:srgbClr val="5F3B3B"/>
                </a:solidFill>
                <a:latin typeface="Montserrat"/>
              </a:rPr>
              <a:t>Illona</a:t>
            </a:r>
            <a:r>
              <a:rPr lang="nl-NL" sz="1200" dirty="0">
                <a:solidFill>
                  <a:srgbClr val="5F3B3B"/>
                </a:solidFill>
                <a:latin typeface="Montserrat"/>
              </a:rPr>
              <a:t> Gritter (projectmanager Digitaal Verbonden)</a:t>
            </a:r>
          </a:p>
          <a:p>
            <a:pPr marL="171450" indent="-171450">
              <a:buFont typeface="Arial" panose="020B0604020202020204" pitchFamily="34" charset="0"/>
              <a:buChar char="•"/>
            </a:pPr>
            <a:r>
              <a:rPr lang="nl-NL" sz="1200" dirty="0">
                <a:solidFill>
                  <a:srgbClr val="5F3B3B"/>
                </a:solidFill>
                <a:latin typeface="Montserrat"/>
              </a:rPr>
              <a:t>Daarnaast zullen Aad de Groot (Directeur DSW Zorgverzekeraar), Chris de Jongh (fysiotherapeut), </a:t>
            </a:r>
            <a:r>
              <a:rPr lang="nl-NL" sz="1200" dirty="0" err="1">
                <a:solidFill>
                  <a:srgbClr val="5F3B3B"/>
                </a:solidFill>
                <a:latin typeface="Montserrat"/>
              </a:rPr>
              <a:t>Belia</a:t>
            </a:r>
            <a:r>
              <a:rPr lang="nl-NL" sz="1200" dirty="0">
                <a:solidFill>
                  <a:srgbClr val="5F3B3B"/>
                </a:solidFill>
                <a:latin typeface="Montserrat"/>
              </a:rPr>
              <a:t> Quack (Netwerkcoördinator Palliatief Netwerk) Anke Korf (ergotherapeut Oncologiezorgnetwerk) en Jorien van den Doel (huisarts) hun kijk met ons delen tijdens het panelgesprek. </a:t>
            </a:r>
          </a:p>
        </p:txBody>
      </p:sp>
      <p:sp>
        <p:nvSpPr>
          <p:cNvPr id="110" name="Google Shape;110;p2"/>
          <p:cNvSpPr txBox="1"/>
          <p:nvPr/>
        </p:nvSpPr>
        <p:spPr>
          <a:xfrm>
            <a:off x="1551069" y="5191128"/>
            <a:ext cx="7396577"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nl-NL" sz="1600" b="1" dirty="0">
                <a:solidFill>
                  <a:srgbClr val="38CCB6"/>
                </a:solidFill>
                <a:latin typeface="Montserrat"/>
                <a:ea typeface="Montserrat"/>
                <a:cs typeface="Montserrat"/>
                <a:sym typeface="Montserrat"/>
              </a:rPr>
              <a:t>Per regio; </a:t>
            </a:r>
            <a:r>
              <a:rPr lang="nl-NL" sz="1400" dirty="0">
                <a:solidFill>
                  <a:srgbClr val="5F3B3B"/>
                </a:solidFill>
                <a:latin typeface="Montserrat"/>
                <a:ea typeface="Montserrat"/>
                <a:cs typeface="Montserrat"/>
                <a:sym typeface="Montserrat"/>
              </a:rPr>
              <a:t>Samen in gesprek</a:t>
            </a:r>
            <a:endParaRPr sz="1400" dirty="0">
              <a:solidFill>
                <a:schemeClr val="dk1"/>
              </a:solidFill>
              <a:latin typeface="Calibri"/>
              <a:ea typeface="Calibri"/>
              <a:cs typeface="Calibri"/>
              <a:sym typeface="Calibri"/>
            </a:endParaRPr>
          </a:p>
        </p:txBody>
      </p:sp>
      <p:sp>
        <p:nvSpPr>
          <p:cNvPr id="111" name="Google Shape;111;p2"/>
          <p:cNvSpPr txBox="1"/>
          <p:nvPr/>
        </p:nvSpPr>
        <p:spPr>
          <a:xfrm>
            <a:off x="1551069" y="6108481"/>
            <a:ext cx="7105587"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nl-NL" sz="1400" dirty="0">
                <a:solidFill>
                  <a:srgbClr val="5F3B3B"/>
                </a:solidFill>
                <a:latin typeface="Montserrat"/>
                <a:ea typeface="Montserrat"/>
                <a:cs typeface="Montserrat"/>
                <a:sym typeface="Montserrat"/>
              </a:rPr>
              <a:t>Na afsluiting een </a:t>
            </a:r>
            <a:r>
              <a:rPr lang="nl-NL" sz="1600" b="1" dirty="0">
                <a:solidFill>
                  <a:srgbClr val="38CCB6"/>
                </a:solidFill>
                <a:latin typeface="Montserrat"/>
                <a:ea typeface="Montserrat"/>
                <a:cs typeface="Montserrat"/>
                <a:sym typeface="Montserrat"/>
              </a:rPr>
              <a:t>netwerkborrel</a:t>
            </a:r>
            <a:endParaRPr sz="1400" b="1" dirty="0">
              <a:solidFill>
                <a:srgbClr val="38CCB6"/>
              </a:solidFill>
              <a:latin typeface="Calibri"/>
              <a:ea typeface="Calibri"/>
              <a:cs typeface="Calibri"/>
              <a:sym typeface="Calibri"/>
            </a:endParaRPr>
          </a:p>
        </p:txBody>
      </p:sp>
      <p:cxnSp>
        <p:nvCxnSpPr>
          <p:cNvPr id="112" name="Google Shape;112;p2"/>
          <p:cNvCxnSpPr/>
          <p:nvPr/>
        </p:nvCxnSpPr>
        <p:spPr>
          <a:xfrm flipH="1">
            <a:off x="1411446" y="1199388"/>
            <a:ext cx="46009" cy="5504904"/>
          </a:xfrm>
          <a:prstGeom prst="straightConnector1">
            <a:avLst/>
          </a:prstGeom>
          <a:noFill/>
          <a:ln w="9525" cap="flat" cmpd="sng">
            <a:solidFill>
              <a:srgbClr val="727272"/>
            </a:solidFill>
            <a:prstDash val="solid"/>
            <a:miter lim="800000"/>
            <a:headEnd type="none" w="sm" len="sm"/>
            <a:tailEnd type="none" w="sm" len="sm"/>
          </a:ln>
        </p:spPr>
      </p:cxnSp>
      <p:cxnSp>
        <p:nvCxnSpPr>
          <p:cNvPr id="113" name="Google Shape;113;p2"/>
          <p:cNvCxnSpPr/>
          <p:nvPr/>
        </p:nvCxnSpPr>
        <p:spPr>
          <a:xfrm rot="10800000">
            <a:off x="129844" y="1956626"/>
            <a:ext cx="8423606" cy="0"/>
          </a:xfrm>
          <a:prstGeom prst="straightConnector1">
            <a:avLst/>
          </a:prstGeom>
          <a:noFill/>
          <a:ln w="9525" cap="flat" cmpd="sng">
            <a:solidFill>
              <a:srgbClr val="727272"/>
            </a:solidFill>
            <a:prstDash val="solid"/>
            <a:miter lim="800000"/>
            <a:headEnd type="none" w="sm" len="sm"/>
            <a:tailEnd type="none" w="sm" len="sm"/>
          </a:ln>
        </p:spPr>
      </p:cxnSp>
      <p:cxnSp>
        <p:nvCxnSpPr>
          <p:cNvPr id="114" name="Google Shape;114;p2"/>
          <p:cNvCxnSpPr/>
          <p:nvPr/>
        </p:nvCxnSpPr>
        <p:spPr>
          <a:xfrm rot="10800000">
            <a:off x="129844" y="2804351"/>
            <a:ext cx="8423606" cy="0"/>
          </a:xfrm>
          <a:prstGeom prst="straightConnector1">
            <a:avLst/>
          </a:prstGeom>
          <a:noFill/>
          <a:ln w="9525" cap="flat" cmpd="sng">
            <a:solidFill>
              <a:srgbClr val="727272"/>
            </a:solidFill>
            <a:prstDash val="solid"/>
            <a:miter lim="800000"/>
            <a:headEnd type="none" w="sm" len="sm"/>
            <a:tailEnd type="none" w="sm" len="sm"/>
          </a:ln>
        </p:spPr>
      </p:cxnSp>
      <p:cxnSp>
        <p:nvCxnSpPr>
          <p:cNvPr id="115" name="Google Shape;115;p2"/>
          <p:cNvCxnSpPr/>
          <p:nvPr/>
        </p:nvCxnSpPr>
        <p:spPr>
          <a:xfrm rot="10800000">
            <a:off x="233050" y="4990549"/>
            <a:ext cx="8423606" cy="0"/>
          </a:xfrm>
          <a:prstGeom prst="straightConnector1">
            <a:avLst/>
          </a:prstGeom>
          <a:noFill/>
          <a:ln w="9525" cap="flat" cmpd="sng">
            <a:solidFill>
              <a:srgbClr val="727272"/>
            </a:solidFill>
            <a:prstDash val="solid"/>
            <a:miter lim="800000"/>
            <a:headEnd type="none" w="sm" len="sm"/>
            <a:tailEnd type="none" w="sm" len="sm"/>
          </a:ln>
        </p:spPr>
      </p:cxnSp>
      <p:cxnSp>
        <p:nvCxnSpPr>
          <p:cNvPr id="116" name="Google Shape;116;p2"/>
          <p:cNvCxnSpPr/>
          <p:nvPr/>
        </p:nvCxnSpPr>
        <p:spPr>
          <a:xfrm rot="10800000">
            <a:off x="129844" y="5824871"/>
            <a:ext cx="8423606" cy="0"/>
          </a:xfrm>
          <a:prstGeom prst="straightConnector1">
            <a:avLst/>
          </a:prstGeom>
          <a:noFill/>
          <a:ln w="9525" cap="flat" cmpd="sng">
            <a:solidFill>
              <a:srgbClr val="727272"/>
            </a:solidFill>
            <a:prstDash val="solid"/>
            <a:miter lim="800000"/>
            <a:headEnd type="none" w="sm" len="sm"/>
            <a:tailEnd type="none" w="sm" len="sm"/>
          </a:ln>
        </p:spPr>
      </p:cxnSp>
      <p:sp>
        <p:nvSpPr>
          <p:cNvPr id="117" name="Google Shape;117;p2"/>
          <p:cNvSpPr txBox="1"/>
          <p:nvPr/>
        </p:nvSpPr>
        <p:spPr>
          <a:xfrm>
            <a:off x="190665" y="121556"/>
            <a:ext cx="8756981" cy="307736"/>
          </a:xfrm>
          <a:prstGeom prst="rect">
            <a:avLst/>
          </a:prstGeom>
          <a:solidFill>
            <a:srgbClr val="FF9B77"/>
          </a:solidFill>
          <a:ln>
            <a:noFill/>
          </a:ln>
        </p:spPr>
        <p:txBody>
          <a:bodyPr spcFirstLastPara="1" wrap="square" lIns="91425" tIns="45700" rIns="91425" bIns="45700" anchor="t" anchorCtr="0">
            <a:spAutoFit/>
          </a:bodyPr>
          <a:lstStyle/>
          <a:p>
            <a:r>
              <a:rPr lang="nl-NL" sz="1400" b="1" dirty="0">
                <a:solidFill>
                  <a:schemeClr val="tx1"/>
                </a:solidFill>
                <a:latin typeface="Montserrat"/>
                <a:sym typeface="Montserrat"/>
              </a:rPr>
              <a:t>Proactieve zorgplanning</a:t>
            </a:r>
            <a:endParaRPr lang="nl-NL" dirty="0">
              <a:solidFill>
                <a:schemeClr val="tx1"/>
              </a:solidFill>
            </a:endParaRPr>
          </a:p>
        </p:txBody>
      </p:sp>
      <p:pic>
        <p:nvPicPr>
          <p:cNvPr id="2" name="Afbeelding 1" descr="Afbeelding met tekst, Lettertype, Graphics, grafische vormgeving&#10;&#10;Automatisch gegenereerde beschrijving">
            <a:extLst>
              <a:ext uri="{FF2B5EF4-FFF2-40B4-BE49-F238E27FC236}">
                <a16:creationId xmlns:a16="http://schemas.microsoft.com/office/drawing/2014/main" id="{904BD256-C836-432E-302F-954086F952E5}"/>
              </a:ext>
            </a:extLst>
          </p:cNvPr>
          <p:cNvPicPr>
            <a:picLocks noChangeAspect="1"/>
          </p:cNvPicPr>
          <p:nvPr/>
        </p:nvPicPr>
        <p:blipFill>
          <a:blip r:embed="rId8"/>
          <a:stretch>
            <a:fillRect/>
          </a:stretch>
        </p:blipFill>
        <p:spPr>
          <a:xfrm>
            <a:off x="8872347" y="15858"/>
            <a:ext cx="3319653" cy="1346472"/>
          </a:xfrm>
          <a:prstGeom prst="rect">
            <a:avLst/>
          </a:prstGeom>
        </p:spPr>
      </p:pic>
    </p:spTree>
  </p:cSld>
  <p:clrMapOvr>
    <a:masterClrMapping/>
  </p:clrMapOvr>
</p:sld>
</file>

<file path=ppt/theme/theme1.xml><?xml version="1.0" encoding="utf-8"?>
<a:theme xmlns:a="http://schemas.openxmlformats.org/drawingml/2006/main" name="Kantoorthema">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36A2FCEFBC04E4485C3A841063F0C26" ma:contentTypeVersion="24" ma:contentTypeDescription="Een nieuw document maken." ma:contentTypeScope="" ma:versionID="c084bc9af9dcd6da69df7c746421341f">
  <xsd:schema xmlns:xsd="http://www.w3.org/2001/XMLSchema" xmlns:xs="http://www.w3.org/2001/XMLSchema" xmlns:p="http://schemas.microsoft.com/office/2006/metadata/properties" xmlns:ns2="882ff8ca-4c3e-4383-a1b7-1e63650f21e0" xmlns:ns3="24a38a82-1ea8-4d8e-91a0-e9903fc10c49" targetNamespace="http://schemas.microsoft.com/office/2006/metadata/properties" ma:root="true" ma:fieldsID="840e2b3bb064f52ac81e9069a5fd025f" ns2:_="" ns3:_="">
    <xsd:import namespace="882ff8ca-4c3e-4383-a1b7-1e63650f21e0"/>
    <xsd:import namespace="24a38a82-1ea8-4d8e-91a0-e9903fc10c49"/>
    <xsd:element name="properties">
      <xsd:complexType>
        <xsd:sequence>
          <xsd:element name="documentManagement">
            <xsd:complexType>
              <xsd:all>
                <xsd:element ref="ns2:MigrationWizId" minOccurs="0"/>
                <xsd:element ref="ns2:MigrationWizIdPermissions" minOccurs="0"/>
                <xsd:element ref="ns2:MigrationWizIdPermissionLevels" minOccurs="0"/>
                <xsd:element ref="ns2:MigrationWizIdDocumentLibraryPermissions" minOccurs="0"/>
                <xsd:element ref="ns2:MigrationWizIdSecurityGroups" minOccurs="0"/>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ServiceAutoKeyPoints" minOccurs="0"/>
                <xsd:element ref="ns2:MediaServiceKeyPoints" minOccurs="0"/>
                <xsd:element ref="ns2:MigrationWizIdVersion"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2ff8ca-4c3e-4383-a1b7-1e63650f21e0" elementFormDefault="qualified">
    <xsd:import namespace="http://schemas.microsoft.com/office/2006/documentManagement/types"/>
    <xsd:import namespace="http://schemas.microsoft.com/office/infopath/2007/PartnerControls"/>
    <xsd:element name="MigrationWizId" ma:index="8" nillable="true" ma:displayName="MigrationWizId" ma:internalName="MigrationWizId">
      <xsd:simpleType>
        <xsd:restriction base="dms:Text"/>
      </xsd:simpleType>
    </xsd:element>
    <xsd:element name="MigrationWizIdPermissions" ma:index="9" nillable="true" ma:displayName="MigrationWizIdPermissions" ma:internalName="MigrationWizIdPermissions">
      <xsd:simpleType>
        <xsd:restriction base="dms:Text"/>
      </xsd:simpleType>
    </xsd:element>
    <xsd:element name="MigrationWizIdPermissionLevels" ma:index="10" nillable="true" ma:displayName="MigrationWizIdPermissionLevels" ma:internalName="MigrationWizIdPermissionLevels">
      <xsd:simpleType>
        <xsd:restriction base="dms:Text"/>
      </xsd:simpleType>
    </xsd:element>
    <xsd:element name="MigrationWizIdDocumentLibraryPermissions" ma:index="11" nillable="true" ma:displayName="MigrationWizIdDocumentLibraryPermissions" ma:internalName="MigrationWizIdDocumentLibraryPermissions">
      <xsd:simpleType>
        <xsd:restriction base="dms:Text"/>
      </xsd:simpleType>
    </xsd:element>
    <xsd:element name="MigrationWizIdSecurityGroups" ma:index="12" nillable="true" ma:displayName="MigrationWizIdSecurityGroups" ma:internalName="MigrationWizIdSecurityGroups">
      <xsd:simpleType>
        <xsd:restriction base="dms:Text"/>
      </xsd:simple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element name="MigrationWizIdVersion" ma:index="24" nillable="true" ma:displayName="MigrationWizIdVersion" ma:internalName="MigrationWizIdVersion">
      <xsd:simpleType>
        <xsd:restriction base="dms:Text"/>
      </xsd:simpleType>
    </xsd:element>
    <xsd:element name="lcf76f155ced4ddcb4097134ff3c332f" ma:index="28" nillable="true" ma:taxonomy="true" ma:internalName="lcf76f155ced4ddcb4097134ff3c332f" ma:taxonomyFieldName="MediaServiceImageTags" ma:displayName="Afbeeldingtags" ma:readOnly="false" ma:fieldId="{5cf76f15-5ced-4ddc-b409-7134ff3c332f}" ma:taxonomyMulti="true" ma:sspId="1c58073f-3fb4-41a2-9b82-49f62382709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4a38a82-1ea8-4d8e-91a0-e9903fc10c49" elementFormDefault="qualified">
    <xsd:import namespace="http://schemas.microsoft.com/office/2006/documentManagement/types"/>
    <xsd:import namespace="http://schemas.microsoft.com/office/infopath/2007/PartnerControls"/>
    <xsd:element name="SharedWithUsers" ma:index="25"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6" nillable="true" ma:displayName="Gedeeld met details" ma:internalName="SharedWithDetails" ma:readOnly="true">
      <xsd:simpleType>
        <xsd:restriction base="dms:Note">
          <xsd:maxLength value="255"/>
        </xsd:restriction>
      </xsd:simpleType>
    </xsd:element>
    <xsd:element name="TaxCatchAll" ma:index="29" nillable="true" ma:displayName="Taxonomy Catch All Column" ma:hidden="true" ma:list="{24715c8e-cc24-4c91-adf8-7958251ca7b0}" ma:internalName="TaxCatchAll" ma:showField="CatchAllData" ma:web="24a38a82-1ea8-4d8e-91a0-e9903fc10c4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24a38a82-1ea8-4d8e-91a0-e9903fc10c49" xsi:nil="true"/>
    <lcf76f155ced4ddcb4097134ff3c332f xmlns="882ff8ca-4c3e-4383-a1b7-1e63650f21e0">
      <Terms xmlns="http://schemas.microsoft.com/office/infopath/2007/PartnerControls"/>
    </lcf76f155ced4ddcb4097134ff3c332f>
    <MigrationWizIdDocumentLibraryPermissions xmlns="882ff8ca-4c3e-4383-a1b7-1e63650f21e0" xsi:nil="true"/>
    <MigrationWizIdPermissionLevels xmlns="882ff8ca-4c3e-4383-a1b7-1e63650f21e0" xsi:nil="true"/>
    <MigrationWizIdVersion xmlns="882ff8ca-4c3e-4383-a1b7-1e63650f21e0" xsi:nil="true"/>
    <MigrationWizId xmlns="882ff8ca-4c3e-4383-a1b7-1e63650f21e0" xsi:nil="true"/>
    <MigrationWizIdSecurityGroups xmlns="882ff8ca-4c3e-4383-a1b7-1e63650f21e0" xsi:nil="true"/>
    <MigrationWizIdPermissions xmlns="882ff8ca-4c3e-4383-a1b7-1e63650f21e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11958F-9E6F-46E9-8B37-5BD4FF1014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82ff8ca-4c3e-4383-a1b7-1e63650f21e0"/>
    <ds:schemaRef ds:uri="24a38a82-1ea8-4d8e-91a0-e9903fc10c4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3BEB3D6-1B03-41BD-BAC3-C144EF30DABA}">
  <ds:schemaRefs>
    <ds:schemaRef ds:uri="http://schemas.microsoft.com/office/2006/metadata/properties"/>
    <ds:schemaRef ds:uri="http://purl.org/dc/terms/"/>
    <ds:schemaRef ds:uri="http://www.w3.org/XML/1998/namespace"/>
    <ds:schemaRef ds:uri="882ff8ca-4c3e-4383-a1b7-1e63650f21e0"/>
    <ds:schemaRef ds:uri="http://purl.org/dc/elements/1.1/"/>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24a38a82-1ea8-4d8e-91a0-e9903fc10c49"/>
  </ds:schemaRefs>
</ds:datastoreItem>
</file>

<file path=customXml/itemProps3.xml><?xml version="1.0" encoding="utf-8"?>
<ds:datastoreItem xmlns:ds="http://schemas.openxmlformats.org/officeDocument/2006/customXml" ds:itemID="{49F8C9A4-41E0-4336-B1D7-0DC99121853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382</Words>
  <Application>Microsoft Office PowerPoint</Application>
  <PresentationFormat>Breedbeeld</PresentationFormat>
  <Paragraphs>39</Paragraphs>
  <Slides>2</Slides>
  <Notes>2</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vt:i4>
      </vt:variant>
    </vt:vector>
  </HeadingPairs>
  <TitlesOfParts>
    <vt:vector size="6" baseType="lpstr">
      <vt:lpstr>Arial</vt:lpstr>
      <vt:lpstr>Calibri</vt:lpstr>
      <vt:lpstr>Montserrat</vt:lpstr>
      <vt:lpstr>Kantoorthema</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Nina van der Voort</dc:creator>
  <cp:lastModifiedBy>Sophie Veraart | Samergo</cp:lastModifiedBy>
  <cp:revision>8</cp:revision>
  <dcterms:created xsi:type="dcterms:W3CDTF">2023-01-30T13:46:39Z</dcterms:created>
  <dcterms:modified xsi:type="dcterms:W3CDTF">2025-01-16T10:53:28Z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_ExtendedDescription">
    <vt:lpwstr/>
  </property>
  <property fmtid="{D5CDD505-2E9C-101B-9397-08002B2CF9AE}" pid="4" name="ContentTypeId">
    <vt:lpwstr>0x010100C36A2FCEFBC04E4485C3A841063F0C26</vt:lpwstr>
  </property>
</Properties>
</file>